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7" r:id="rId4"/>
    <p:sldId id="258" r:id="rId5"/>
    <p:sldId id="297" r:id="rId6"/>
    <p:sldId id="260" r:id="rId8"/>
    <p:sldId id="296" r:id="rId9"/>
    <p:sldId id="261" r:id="rId10"/>
    <p:sldId id="262" r:id="rId11"/>
    <p:sldId id="263" r:id="rId12"/>
    <p:sldId id="293" r:id="rId13"/>
    <p:sldId id="264" r:id="rId14"/>
    <p:sldId id="295" r:id="rId15"/>
    <p:sldId id="276" r:id="rId16"/>
    <p:sldId id="277" r:id="rId17"/>
    <p:sldId id="279" r:id="rId18"/>
    <p:sldId id="266" r:id="rId19"/>
    <p:sldId id="294" r:id="rId20"/>
    <p:sldId id="269" r:id="rId21"/>
    <p:sldId id="291" r:id="rId22"/>
    <p:sldId id="271" r:id="rId23"/>
    <p:sldId id="280" r:id="rId24"/>
    <p:sldId id="299" r:id="rId25"/>
    <p:sldId id="282" r:id="rId26"/>
    <p:sldId id="283" r:id="rId27"/>
    <p:sldId id="284" r:id="rId28"/>
    <p:sldId id="285" r:id="rId29"/>
    <p:sldId id="286" r:id="rId30"/>
    <p:sldId id="289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桓蕾" initials="桓" lastIdx="0" clrIdx="0"/>
  <p:cmAuthor id="2" name="ZRH" initials="ZRH" lastIdx="0" clrIdx="1"/>
  <p:cmAuthor id="3" name="Wang Yi0103" initials="W" lastIdx="0" clrIdx="2"/>
  <p:cmAuthor id="4" name="PMY" initials="P" lastIdx="0" clrIdx="3"/>
  <p:cmAuthor id="5" name="鲍华明" initials="鲍" lastIdx="0" clrIdx="4"/>
  <p:cmAuthor id="6" name="谢 越" initials="谢" lastIdx="0" clrIdx="5"/>
  <p:cmAuthor id="7" name="刘广艳" initials="刘" lastIdx="0" clrIdx="6"/>
  <p:cmAuthor id="8" name="LENOVO" initials="L" lastIdx="0" clrIdx="7"/>
  <p:cmAuthor id="9" name="邹积逊" initials="邹" lastIdx="0" clrIdx="8"/>
  <p:cmAuthor id="10" name="徐 岩成" initials="徐" lastIdx="0" clrIdx="9"/>
  <p:cmAuthor id="11" name="yangyanxia" initials="y" lastIdx="0" clrIdx="10"/>
  <p:cmAuthor id="12" name="yuntun" initials="y" lastIdx="0" clrIdx="11"/>
  <p:cmAuthor id="13" name="刘春辉" initials="刘" lastIdx="0" clrIdx="12"/>
  <p:cmAuthor id="14" name="AXYZ" initials="A" lastIdx="0" clrIdx="13"/>
  <p:cmAuthor id="15" name="赵兰玉" initials="赵" lastIdx="0" clrIdx="14"/>
  <p:cmAuthor id="16" name="隽秀1" initials="隽" lastIdx="0" clrIdx="15"/>
  <p:cmAuthor id="17" name="杜娇龙" initials="杜" lastIdx="0" clrIdx="16"/>
  <p:cmAuthor id="18" name="李文强" initials="李" lastIdx="0" clrIdx="17"/>
  <p:cmAuthor id="19" name="Qingyunli" initials="Q" lastIdx="0" clrIdx="18"/>
  <p:cmAuthor id="20" name="未知用户42" initials="未" lastIdx="0" clrIdx="19"/>
  <p:cmAuthor id="21" name="王向羽" initials="王" lastIdx="0" clrIdx="20"/>
  <p:cmAuthor id="22" name="宋洁然" initials="宋" lastIdx="0" clrIdx="21"/>
  <p:cmAuthor id="23" name="吴军" initials="吴" lastIdx="0" clrIdx="22"/>
  <p:cmAuthor id="24" name="ming qiu" initials="m" lastIdx="0" clrIdx="23"/>
  <p:cmAuthor id="25" name="番茄花园" initials="番" lastIdx="0" clrIdx="24"/>
  <p:cmAuthor id="26" name="1206988966@qq.com" initials="1" lastIdx="0" clrIdx="25"/>
  <p:cmAuthor id="27" name="evil" initials="e" lastIdx="0" clrIdx="26"/>
  <p:cmAuthor id="28" name="姜伟光" initials="姜" lastIdx="0" clrIdx="27"/>
  <p:cmAuthor id="29" name="dell" initials="d" lastIdx="0" clrIdx="28"/>
  <p:cmAuthor id="30" name="殷雪琲" initials="殷" lastIdx="0" clrIdx="29"/>
  <p:cmAuthor id="31" name="叶得会" initials="叶" lastIdx="0" clrIdx="30"/>
  <p:cmAuthor id="32" name="lenovo" initials="l" lastIdx="0" clrIdx="31"/>
  <p:cmAuthor id="33" name="未知用户6" initials="未" lastIdx="0" clrIdx="32"/>
  <p:cmAuthor id="34" name="29718" initials="2" lastIdx="0" clrIdx="33"/>
  <p:cmAuthor id="35" name="未知用户8" initials="未" lastIdx="0" clrIdx="34"/>
  <p:cmAuthor id="36" name="未知用户31" initials="未" lastIdx="0" clrIdx="35"/>
  <p:cmAuthor id="37" name="未知用户7" initials="未" lastIdx="0" clrIdx="36"/>
  <p:cmAuthor id="38" name="未知用户4" initials="未" lastIdx="0" clrIdx="37"/>
  <p:cmAuthor id="39" name="未知用户9" initials="未" lastIdx="0" clrIdx="38"/>
  <p:cmAuthor id="40" name="未知用户32" initials="未" lastIdx="0" clrIdx="39"/>
  <p:cmAuthor id="41" name="USER" initials="U" lastIdx="0" clrIdx="40"/>
  <p:cmAuthor id="42" name="郎洪钱" initials="郎" lastIdx="0" clrIdx="41"/>
  <p:cmAuthor id="43" name="未知用户17" initials="未" lastIdx="0" clrIdx="42"/>
  <p:cmAuthor id="44" name="未知用户33" initials="未" lastIdx="0" clrIdx="43"/>
  <p:cmAuthor id="45" name="未知用户18" initials="未" lastIdx="0" clrIdx="44"/>
  <p:cmAuthor id="46" name="Amelia Ong" initials="A" lastIdx="0" clrIdx="45"/>
  <p:cmAuthor id="47" name="未知用户20" initials="未" lastIdx="0" clrIdx="46"/>
  <p:cmAuthor id="48" name="未知用户34" initials="未" lastIdx="0" clrIdx="47"/>
  <p:cmAuthor id="49" name="未知用户19" initials="未" lastIdx="0" clrIdx="48"/>
  <p:cmAuthor id="50" name="Wei Tang (Intern)" initials="W" lastIdx="0" clrIdx="49"/>
  <p:cmAuthor id="51" name="Lzy" initials="L" lastIdx="0" clrIdx="50"/>
  <p:cmAuthor id="52" name="modingning" initials="m" lastIdx="0" clrIdx="51"/>
  <p:cmAuthor id="53" name="陈尚文" initials="陈" lastIdx="0" clrIdx="52"/>
  <p:cmAuthor id="54" name="Guanjun Jiang" initials="G" lastIdx="0" clrIdx="53"/>
  <p:cmAuthor id="55" name="张宏伟" initials="张" lastIdx="0" clrIdx="54"/>
  <p:cmAuthor id="56" name="Holly Li" initials="H" lastIdx="0" clrIdx="55"/>
  <p:cmAuthor id="57" name="张 开阔" initials="张" lastIdx="0" clrIdx="56"/>
  <p:cmAuthor id="58" name="admin" initials="a" lastIdx="0" clrIdx="57"/>
  <p:cmAuthor id="59" name="刘彤彤" initials="x" lastIdx="0" clrIdx="58"/>
  <p:cmAuthor id="60" name="Shu, Lei /CN" initials="S" lastIdx="0" clrIdx="59"/>
  <p:cmAuthor id="61" name="冯莎莎" initials="冯" lastIdx="0" clrIdx="60"/>
  <p:cmAuthor id="62" name="lishouting" initials="l" lastIdx="0" clrIdx="61"/>
  <p:cmAuthor id="63" name="334857932@qq.com" initials="3" lastIdx="0" clrIdx="62"/>
  <p:cmAuthor id="64" name="xww" initials="x" lastIdx="0" clrIdx="63"/>
  <p:cmAuthor id="65" name="KC" initials="K" lastIdx="0" clrIdx="64"/>
  <p:cmAuthor id="66" name="DELL" initials="D" lastIdx="0" clrIdx="65"/>
  <p:cmAuthor id="67" name="米拉" initials="米" lastIdx="0" clrIdx="66"/>
  <p:cmAuthor id="68" name="姚 望" initials="姚" lastIdx="0" clrIdx="67"/>
  <p:cmAuthor id="69" name="hp" initials="h" lastIdx="0" clrIdx="68"/>
  <p:cmAuthor id="70" name="郭志栋" initials="郭" lastIdx="0" clrIdx="69"/>
  <p:cmAuthor id="71" name="86188" initials="8" lastIdx="0" clrIdx="70"/>
  <p:cmAuthor id="72" name="fafa" initials="f" lastIdx="0" clrIdx="71"/>
  <p:cmAuthor id="73" name="宋少霞" initials="宋" lastIdx="0" clrIdx="72"/>
  <p:cmAuthor id="74" name="Unknown User25" initials="U" lastIdx="0" clrIdx="73"/>
  <p:cmAuthor id="75" name="yinan" initials="y" lastIdx="0" clrIdx="74"/>
  <p:cmAuthor id="76" name="丁丁" initials="丁" lastIdx="0" clrIdx="75"/>
  <p:cmAuthor id="77" name="suran" initials="s" lastIdx="0" clrIdx="76"/>
  <p:cmAuthor id="78" name="Unknown User26" initials="U" lastIdx="0" clrIdx="77"/>
  <p:cmAuthor id="79" name="zhiyi" initials="z" lastIdx="0" clrIdx="78"/>
  <p:cmAuthor id="80" name="鼠建秋" initials="鼠建秋" lastIdx="0" clrIdx="79"/>
  <p:cmAuthor id="81" name="wangshuaishuai" initials="w" lastIdx="0" clrIdx="80"/>
  <p:cmAuthor id="82" name="何已龙" initials="何" lastIdx="0" clrIdx="81"/>
  <p:cmAuthor id="83" name="jiayi" initials="j" lastIdx="0" clrIdx="82"/>
  <p:cmAuthor id="84" name="80004025" initials="8" lastIdx="0" clrIdx="83"/>
  <p:cmAuthor id="85" name="zhangyunlei" initials="z" lastIdx="0" clrIdx="84"/>
  <p:cmAuthor id="86" name="86177" initials="8" lastIdx="0" clrIdx="85"/>
  <p:cmAuthor id="87" name="youjiali" initials="y" lastIdx="0" clrIdx="86"/>
  <p:cmAuthor id="88" name="陈桂枝" initials="陈" lastIdx="0" clrIdx="87"/>
  <p:cmAuthor id="89" name="baiye" initials="b" lastIdx="0" clrIdx="88"/>
  <p:cmAuthor id="90" name="未知用户12" initials="未" lastIdx="0" clrIdx="89"/>
  <p:cmAuthor id="91" name="yekui" initials="y" lastIdx="0" clrIdx="90"/>
  <p:cmAuthor id="92" name="zhangyanni" initials="z" lastIdx="0" clrIdx="91"/>
  <p:cmAuthor id="93" name="李雪山" initials="李" lastIdx="0" clrIdx="92"/>
  <p:cmAuthor id="94" name="Microsoft 帐户" initials="M" lastIdx="0" clrIdx="93"/>
  <p:cmAuthor id="95" name="Windows" initials="W" lastIdx="0" clrIdx="94"/>
  <p:cmAuthor id="96" name="刘艳龙" initials="刘" lastIdx="0" clrIdx="95"/>
  <p:cmAuthor id="97" name="sunliyuan" initials="s" lastIdx="0" clrIdx="96"/>
  <p:cmAuthor id="98" name="李威" initials="李" lastIdx="0" clrIdx="97"/>
  <p:cmAuthor id="99" name="六六" initials="六" lastIdx="0" clrIdx="98"/>
  <p:cmAuthor id="100" name="Looper Kwok" initials="L" lastIdx="0" clrIdx="99"/>
  <p:cmAuthor id="101" name="李明" initials="李" lastIdx="0" clrIdx="100"/>
  <p:cmAuthor id="102" name="fan xingdong" initials="f" lastIdx="0" clrIdx="101"/>
  <p:cmAuthor id="103" name="未知用户1" initials="未" lastIdx="0" clrIdx="102"/>
  <p:cmAuthor id="104" name="朱悦龙" initials="朱" lastIdx="0" clrIdx="103"/>
  <p:cmAuthor id="105" name="未知用户2" initials="未" lastIdx="0" clrIdx="104"/>
  <p:cmAuthor id="106" name="吴铁映" initials="吴" lastIdx="0" clrIdx="105"/>
  <p:cmAuthor id="107" name="博洋家纺   夏小飞" initials="authorId_4092029" lastIdx="0" clrIdx="106"/>
  <p:cmAuthor id="108" name="未知用户3" initials="未" lastIdx="0" clrIdx="107"/>
  <p:cmAuthor id="109" name="周 鑫沛" initials="周" lastIdx="0" clrIdx="108"/>
  <p:cmAuthor id="110" name="未知用户13" initials="未" lastIdx="0" clrIdx="109"/>
  <p:cmAuthor id="111" name="宋婉瑜" initials="宋婉瑜" lastIdx="0" clrIdx="110"/>
  <p:cmAuthor id="112" name="微软用户" initials="微" lastIdx="0" clrIdx="111"/>
  <p:cmAuthor id="113" name="杨苗苗-市场中心_r2qaMBBR" initials="authorId_1321535082" lastIdx="0" clrIdx="112"/>
  <p:cmAuthor id="114" name="thinkpad" initials="t" lastIdx="0" clrIdx="113"/>
  <p:cmAuthor id="115" name="天蓝物" initials="天蓝物" lastIdx="0" clrIdx="114"/>
  <p:cmAuthor id="116" name="刘传坤" initials="刘" lastIdx="0" clrIdx="115"/>
  <p:cmAuthor id="117" name="stone" initials="s" lastIdx="0" clrIdx="116"/>
  <p:cmAuthor id="118" name="王洁-市场中心_6Bj2rQ3y" initials="authorId_1320782852" lastIdx="0" clrIdx="117"/>
  <p:cmAuthor id="119" name="Microsoft Office 用户" initials="MO用 [8] [6]" lastIdx="0" clrIdx="118"/>
  <p:cmAuthor id="120" name="DMK" initials="D" lastIdx="0" clrIdx="119"/>
  <p:cmAuthor id="121" name="周蔷-市场中心_zANj7nyM" initials="authorId_1323117469" lastIdx="0" clrIdx="120"/>
  <p:cmAuthor id="122" name="Author" initials="A" lastIdx="0" clrIdx="121"/>
  <p:cmAuthor id="123" name="吕志勇" initials="吕" lastIdx="0" clrIdx="122"/>
  <p:cmAuthor id="124" name="李忻雨-市场中心_F773zyU3" initials="authorId_1320671970" lastIdx="0" clrIdx="123"/>
  <p:cmAuthor id="125" name="未知用户5" initials="未" lastIdx="0" clrIdx="124"/>
  <p:cmAuthor id="126" name="1211284165@qq.com" initials="1" lastIdx="0" clrIdx="125"/>
  <p:cmAuthor id="127" name="李丽华" initials="李" lastIdx="0" clrIdx="126"/>
  <p:cmAuthor id="128" name="未知用户57" initials="未" lastIdx="0" clrIdx="127"/>
  <p:cmAuthor id="129" name="jl liu" initials="j" lastIdx="0" clrIdx="128"/>
  <p:cmAuthor id="130" name="yangang" initials="y" lastIdx="0" clrIdx="129"/>
  <p:cmAuthor id="131" name="China" initials="C" lastIdx="0" clrIdx="130"/>
  <p:cmAuthor id="132" name="未知用户53" initials="未" lastIdx="0" clrIdx="131"/>
  <p:cmAuthor id="133" name="未定义" initials="未" lastIdx="0" clrIdx="132"/>
  <p:cmAuthor id="134" name="未知用户58" initials="未" lastIdx="0" clrIdx="133"/>
  <p:cmAuthor id="135" name="张惠" initials="张" lastIdx="0" clrIdx="134"/>
  <p:cmAuthor id="136" name="未知用户55" initials="未" lastIdx="0" clrIdx="135"/>
  <p:cmAuthor id="137" name="站在风口" initials="站" lastIdx="0" clrIdx="136"/>
  <p:cmAuthor id="138" name="吴铭锐" initials="吴" lastIdx="0" clrIdx="137"/>
  <p:cmAuthor id="139" name="未知用户59" initials="未" lastIdx="0" clrIdx="138"/>
  <p:cmAuthor id="140" name="李百秋" initials="李" lastIdx="0" clrIdx="139"/>
  <p:cmAuthor id="141" name="未知用户64" initials="未" lastIdx="0" clrIdx="140"/>
  <p:cmAuthor id="142" name="杨静" initials="杨" lastIdx="0" clrIdx="141"/>
  <p:cmAuthor id="143" name="未知用户67" initials="未" lastIdx="0" clrIdx="142"/>
  <p:cmAuthor id="144" name="金鱼·张晨·远想·项目经理" initials="金" lastIdx="0" clrIdx="143"/>
  <p:cmAuthor id="145" name="Zhou, Judy" initials="Z" lastIdx="0" clrIdx="144"/>
  <p:cmAuthor id="146" name="未知用户68" initials="未" lastIdx="0" clrIdx="145"/>
  <p:cmAuthor id="147" name="JOHNNY GAO" initials="JG" lastIdx="0" clrIdx="146"/>
  <p:cmAuthor id="148" name="范作霖" initials="范" lastIdx="0" clrIdx="147"/>
  <p:cmAuthor id="149" name="未知用户69" initials="未" lastIdx="0" clrIdx="148"/>
  <p:cmAuthor id="150" name="张立鑫" initials="张" lastIdx="0" clrIdx="149"/>
  <p:cmAuthor id="151" name="未知用户70" initials="未" lastIdx="0" clrIdx="150"/>
  <p:cmAuthor id="152" name="包珊珊" initials="包" lastIdx="0" clrIdx="151"/>
  <p:cmAuthor id="153" name="未知用户73" initials="未" lastIdx="0" clrIdx="152"/>
  <p:cmAuthor id="154" name="YuQing" initials="Y" lastIdx="0" clrIdx="153"/>
  <p:cmAuthor id="155" name="未知用户74" initials="未" lastIdx="0" clrIdx="154"/>
  <p:cmAuthor id="156" name="Youwen Sun" initials="Y" lastIdx="0" clrIdx="155"/>
  <p:cmAuthor id="157" name="李刚" initials="李" lastIdx="0" clrIdx="156"/>
  <p:cmAuthor id="158" name="未知" initials="未" lastIdx="0" clrIdx="157"/>
  <p:cmAuthor id="159" name="李璐媛" initials="李璐媛" lastIdx="0" clrIdx="158"/>
  <p:cmAuthor id="160" name="周满红" initials="周" lastIdx="0" clrIdx="159"/>
  <p:cmAuthor id="161" name="未知用户10" initials="未" lastIdx="0" clrIdx="160"/>
  <p:cmAuthor id="162" name="未知用户11" initials="未" lastIdx="0" clrIdx="161"/>
  <p:cmAuthor id="163" name="魏永生" initials="魏" lastIdx="0" clrIdx="162"/>
  <p:cmAuthor id="164" name="zhanghuihui" initials="z" lastIdx="0" clrIdx="163"/>
  <p:cmAuthor id="165" name="dingbo" initials="d" lastIdx="0" clrIdx="164"/>
  <p:cmAuthor id="166" name="郝崇" initials="郝" lastIdx="0" clrIdx="165"/>
  <p:cmAuthor id="167" name="吴杰" initials="吴" lastIdx="0" clrIdx="166"/>
  <p:cmAuthor id="168" name="刘丽仙" initials="刘" lastIdx="0" clrIdx="167"/>
  <p:cmAuthor id="169" name="陶川" initials="陶" lastIdx="0" clrIdx="168"/>
  <p:cmAuthor id="170" name="张杰" initials="张" lastIdx="0" clrIdx="169"/>
  <p:cmAuthor id="171" name="杨艳霞" initials="杨" lastIdx="0" clrIdx="170"/>
  <p:cmAuthor id="172" name="孟庆浩" initials="孟" lastIdx="0" clrIdx="171"/>
  <p:cmAuthor id="173" name="吕喜龙" initials="吕" lastIdx="0" clrIdx="172"/>
  <p:cmAuthor id="174" name="andres.x.gomez" initials="a" lastIdx="0" clrIdx="173"/>
  <p:cmAuthor id="175" name="丁芙蓉" initials="丁" lastIdx="0" clrIdx="174"/>
  <p:cmAuthor id="176" name="gtmc" initials="g" lastIdx="0" clrIdx="175"/>
  <p:cmAuthor id="177" name="chunsong_hu" initials="c" lastIdx="0" clrIdx="176"/>
  <p:cmAuthor id="178" name="未知用户23" initials="未" lastIdx="0" clrIdx="177"/>
  <p:cmAuthor id="179" name="未知用户24" initials="未" lastIdx="0" clrIdx="178"/>
  <p:cmAuthor id="180" name="未知用户25" initials="未" lastIdx="0" clrIdx="179"/>
  <p:cmAuthor id="181" name="未知用户26" initials="未" lastIdx="0" clrIdx="180"/>
  <p:cmAuthor id="182" name="未知用户27" initials="未" lastIdx="0" clrIdx="181"/>
  <p:cmAuthor id="183" name="未知用户28" initials="未" lastIdx="0" clrIdx="182"/>
  <p:cmAuthor id="184" name="未知用户29" initials="未" lastIdx="0" clrIdx="183"/>
  <p:cmAuthor id="185" name="未知用户30" initials="未" lastIdx="0" clrIdx="184"/>
  <p:cmAuthor id="186" name="yangkun" initials="y" lastIdx="0" clrIdx="185"/>
  <p:cmAuthor id="187" name="Lenovo User" initials="L" lastIdx="0" clrIdx="186"/>
  <p:cmAuthor id="188" name="hys2" initials="h" lastIdx="0" clrIdx="187"/>
  <p:cmAuthor id="189" name="朱绍春" initials="朱" lastIdx="0" clrIdx="188"/>
  <p:cmAuthor id="190" name="邹洋" initials="邹" lastIdx="0" clrIdx="189"/>
  <p:cmAuthor id="191" name="孟祥超" initials="孟" lastIdx="0" clrIdx="190"/>
  <p:cmAuthor id="192" name="贡鑫" initials="贡" lastIdx="0" clrIdx="191"/>
  <p:cmAuthor id="193" name="administrator1" initials="a" lastIdx="0" clrIdx="192"/>
  <p:cmAuthor id="194" name="杜雪梅" initials="杜" lastIdx="0" clrIdx="193"/>
  <p:cmAuthor id="195" name="仝德志" initials="仝" lastIdx="0" clrIdx="194"/>
  <p:cmAuthor id="196" name="马静" initials="马" lastIdx="0" clrIdx="195"/>
  <p:cmAuthor id="197" name="liying" initials="l" lastIdx="0" clrIdx="196"/>
  <p:cmAuthor id="198" name="张钦" initials="张" lastIdx="0" clrIdx="197"/>
  <p:cmAuthor id="199" name="nine" initials="n" lastIdx="0" clrIdx="198"/>
  <p:cmAuthor id="200" name="涛娜" initials="涛" lastIdx="0" clrIdx="199"/>
  <p:cmAuthor id="201" name="11 11" initials="11" lastIdx="0" clrIdx="200"/>
  <p:cmAuthor id="202" name="作者" initials="A" lastIdx="0" clrIdx="201"/>
  <p:cmAuthor id="203" name="Administrator" initials="A" lastIdx="0" clrIdx="202"/>
  <p:cmAuthor id="204" name="1" initials="1" lastIdx="0" clrIdx="203"/>
  <p:cmAuthor id="205" name="Isdin" initials="I" lastIdx="0" clrIdx="204"/>
  <p:cmAuthor id="206" name="张峰" initials="张峰" lastIdx="0" clrIdx="205"/>
  <p:cmAuthor id="207" name="EDZ" initials="E" lastIdx="0" clrIdx="206"/>
  <p:cmAuthor id="208" name="Imported Author" initials="I" lastIdx="0" clrIdx="207"/>
  <p:cmAuthor id="209" name="ryc" initials="r" lastIdx="0" clrIdx="208"/>
  <p:cmAuthor id="210" name="as" initials="a" lastIdx="0" clrIdx="209"/>
  <p:cmAuthor id="211" name="刘团结" initials="authorId_1264922873" lastIdx="0" clrIdx="210"/>
  <p:cmAuthor id="212" name="muyi" initials="m" lastIdx="0" clrIdx="211"/>
  <p:cmAuthor id="213" name="panhanbiao" initials="p" lastIdx="0" clrIdx="212"/>
  <p:cmAuthor id="214" name="dao" initials="d" lastIdx="0" clrIdx="21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5" name="文本占位符 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fontAlgn="auto"/>
            <a:r>
              <a:rPr lang="en-US" strike="noStrike" noProof="1"/>
              <a:t>Title</a:t>
            </a:r>
            <a:endParaRPr lang="en-US" strike="noStrike" noProof="1"/>
          </a:p>
        </p:txBody>
      </p:sp>
      <p:sp>
        <p:nvSpPr>
          <p:cNvPr id="3" name="Text 2"/>
          <p:cNvSpPr>
            <a:spLocks noGrp="1"/>
          </p:cNvSpPr>
          <p:nvPr>
            <p:ph type="body" idx="1" hasCustomPrompt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 fontAlgn="auto"/>
            <a:r>
              <a:rPr lang="en-US" strike="noStrike" noProof="1"/>
              <a:t>Text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fontAlgn="auto"/>
            <a:endParaRPr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fontAlgn="auto"/>
            <a:fld id="{1D8BD707-D9CF-40AE-B4C6-C98DA3205C09}" type="datetimeFigureOut">
              <a:rPr lang="en-US" strike="noStrike" noProof="1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fontAlgn="auto"/>
            <a:fld id="{B6F15528-21DE-4FAA-801E-634DDDAF4B2B}" type="slidenum">
              <a:rPr strike="noStrike" noProof="1">
                <a:latin typeface="+mn-lt"/>
                <a:ea typeface="+mn-ea"/>
                <a:cs typeface="+mn-cs"/>
              </a:rPr>
            </a:fld>
            <a:endParaRPr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image" Target="../media/image48.png"/><Relationship Id="rId7" Type="http://schemas.openxmlformats.org/officeDocument/2006/relationships/image" Target="../media/image47.png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6.xml"/><Relationship Id="rId7" Type="http://schemas.openxmlformats.org/officeDocument/2006/relationships/image" Target="../media/image63.jpe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7.jpeg"/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0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71.png"/><Relationship Id="rId1" Type="http://schemas.openxmlformats.org/officeDocument/2006/relationships/tags" Target="../tags/tag18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9.jpeg"/><Relationship Id="rId1" Type="http://schemas.openxmlformats.org/officeDocument/2006/relationships/image" Target="../media/image7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0.png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3.png"/><Relationship Id="rId1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emf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15.xml"/><Relationship Id="rId15" Type="http://schemas.openxmlformats.org/officeDocument/2006/relationships/notesSlide" Target="../notesSlides/notesSlide1.xml"/><Relationship Id="rId14" Type="http://schemas.openxmlformats.org/officeDocument/2006/relationships/slideLayout" Target="../slideLayouts/slideLayout4.xml"/><Relationship Id="rId13" Type="http://schemas.openxmlformats.org/officeDocument/2006/relationships/image" Target="../media/image14.png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" Type="http://schemas.openxmlformats.org/officeDocument/2006/relationships/tags" Target="../tags/tag14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80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" name="textbox 4"/>
          <p:cNvSpPr/>
          <p:nvPr/>
        </p:nvSpPr>
        <p:spPr>
          <a:xfrm>
            <a:off x="2117344" y="2455005"/>
            <a:ext cx="8394700" cy="1829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79880" algn="l" rtl="0" eaLnBrk="0">
              <a:lnSpc>
                <a:spcPct val="87000"/>
              </a:lnSpc>
            </a:pPr>
            <a:r>
              <a:rPr sz="32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山东多美康生物医药有限公司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  <a:spcBef>
                <a:spcPts val="5"/>
              </a:spcBef>
            </a:pPr>
            <a:r>
              <a:rPr sz="5900" b="1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重组胶原蛋白全球供应</a:t>
            </a:r>
            <a:r>
              <a:rPr sz="5900" b="1" kern="0" spc="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链</a:t>
            </a:r>
            <a:endParaRPr sz="5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4899" y="5575225"/>
            <a:ext cx="11093373" cy="10664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8105140" y="0"/>
            <a:ext cx="4086860" cy="6858000"/>
          </a:xfrm>
          <a:prstGeom prst="rect">
            <a:avLst/>
          </a:prstGeom>
          <a:solidFill>
            <a:srgbClr val="FD7F1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12" descr="未标题-2_画板 1"/>
          <p:cNvPicPr/>
          <p:nvPr/>
        </p:nvPicPr>
        <p:blipFill>
          <a:blip r:embed="rId1">
            <a:alphaModFix amt="10000"/>
          </a:blip>
          <a:srcRect l="5572" t="36384" r="5369" b="42738"/>
          <a:stretch>
            <a:fillRect/>
          </a:stretch>
        </p:blipFill>
        <p:spPr>
          <a:xfrm>
            <a:off x="8224699" y="6149395"/>
            <a:ext cx="3900245" cy="473488"/>
          </a:xfrm>
          <a:prstGeom prst="rect">
            <a:avLst/>
          </a:prstGeom>
        </p:spPr>
      </p:pic>
      <p:sp>
        <p:nvSpPr>
          <p:cNvPr id="3" name="文本框 2"/>
          <p:cNvSpPr/>
          <p:nvPr/>
        </p:nvSpPr>
        <p:spPr>
          <a:xfrm>
            <a:off x="870966" y="768858"/>
            <a:ext cx="638873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多美康</a:t>
            </a:r>
            <a:r>
              <a:rPr lang="en-US" altLang="zh-CN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Arial" panose="020B0604020202020204" pitchFamily="34" charset="0"/>
              </a:rPr>
              <a:t>  </a:t>
            </a:r>
            <a:r>
              <a:rPr lang="zh-CN" altLang="en-US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高端制造（安全、有效、干净）</a:t>
            </a:r>
            <a:endParaRPr lang="en-US" altLang="zh-CN" sz="2800" b="1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2"/>
          <p:cNvSpPr/>
          <p:nvPr/>
        </p:nvSpPr>
        <p:spPr>
          <a:xfrm>
            <a:off x="846760" y="1208447"/>
            <a:ext cx="7062874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国际质量体系认证</a:t>
            </a:r>
            <a:r>
              <a:rPr lang="en-GB" altLang="zh-CN" sz="20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SGS</a:t>
            </a:r>
            <a:r>
              <a:rPr lang="en-GB" altLang="zh-CN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(ISO/US FDA/CFSAN/CE/CPSR/CPNP</a:t>
            </a:r>
            <a:r>
              <a:rPr lang="en-US" altLang="zh-CN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1010" y="2894330"/>
            <a:ext cx="2230755" cy="315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10" y="2878455"/>
            <a:ext cx="2260600" cy="316928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947738" y="2809473"/>
            <a:ext cx="9583420" cy="3346886"/>
            <a:chOff x="641350" y="2352040"/>
            <a:chExt cx="9765815" cy="3410585"/>
          </a:xfrm>
        </p:grpSpPr>
        <p:pic>
          <p:nvPicPr>
            <p:cNvPr id="5" name="图片 4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73100" y="2352040"/>
              <a:ext cx="2458720" cy="3410585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641350" y="2423160"/>
              <a:ext cx="2466340" cy="3245485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7" name="图片 6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205480" y="2423160"/>
              <a:ext cx="2367280" cy="3279140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3273425" y="2423160"/>
              <a:ext cx="2235200" cy="3245485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5646556" y="2423219"/>
              <a:ext cx="2293918" cy="3245781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8101599" y="2423219"/>
              <a:ext cx="2305566" cy="3245781"/>
            </a:xfrm>
            <a:prstGeom prst="rect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657860" y="838200"/>
            <a:ext cx="93980" cy="694134"/>
          </a:xfrm>
          <a:prstGeom prst="rect">
            <a:avLst/>
          </a:prstGeom>
          <a:solidFill>
            <a:srgbClr val="FD7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" name="table 106"/>
          <p:cNvGraphicFramePr>
            <a:graphicFrameLocks noGrp="1"/>
          </p:cNvGraphicFramePr>
          <p:nvPr/>
        </p:nvGraphicFramePr>
        <p:xfrm>
          <a:off x="874712" y="1417345"/>
          <a:ext cx="9592944" cy="4903470"/>
        </p:xfrm>
        <a:graphic>
          <a:graphicData uri="http://schemas.openxmlformats.org/drawingml/2006/table">
            <a:tbl>
              <a:tblPr/>
              <a:tblGrid>
                <a:gridCol w="955675"/>
                <a:gridCol w="3905884"/>
                <a:gridCol w="1036955"/>
                <a:gridCol w="3694429"/>
              </a:tblGrid>
              <a:tr h="8489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2542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800" b="1" kern="0" spc="1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8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40180" algn="l" rtl="0" eaLnBrk="0">
                        <a:lnSpc>
                          <a:spcPct val="87000"/>
                        </a:lnSpc>
                      </a:pPr>
                      <a:r>
                        <a:rPr sz="1800" b="1" kern="0" spc="1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设备名称</a:t>
                      </a:r>
                      <a:endParaRPr sz="18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352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1800" b="1" kern="0" spc="1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序号</a:t>
                      </a:r>
                      <a:endParaRPr sz="18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32230" algn="l" rtl="0" eaLnBrk="0">
                        <a:lnSpc>
                          <a:spcPct val="87000"/>
                        </a:lnSpc>
                      </a:pPr>
                      <a:r>
                        <a:rPr sz="1800" b="1" kern="0" spc="1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设备名称</a:t>
                      </a:r>
                      <a:endParaRPr sz="18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418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9352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700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配制系统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1485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8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0735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全自动凝胶包装系统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60070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700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全自动凝胶</a:t>
                      </a:r>
                      <a:r>
                        <a:rPr sz="1700" kern="0" spc="-2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700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、</a:t>
                      </a:r>
                      <a:r>
                        <a:rPr sz="1700" kern="0" spc="-29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700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喷雾灌装系</a:t>
                      </a:r>
                      <a:r>
                        <a:rPr sz="1700" kern="0" spc="7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51485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9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0735" algn="l" rtl="0" eaLnBrk="0">
                        <a:lnSpc>
                          <a:spcPct val="87000"/>
                        </a:lnSpc>
                        <a:spcBef>
                          <a:spcPts val="0"/>
                        </a:spcBef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全自动喷雾包装系统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1005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08685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全自动面膜灌装系统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0735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全自动面膜包装系统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0767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08685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全自动软管灌装系统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0735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全自动软管包装系统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291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76275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全自动妇科凝胶灌装系统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12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84530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全自动小凝胶包装系统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2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5925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10590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半自动凝胶灌装系统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13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56640" algn="l" rtl="0" eaLnBrk="0">
                        <a:lnSpc>
                          <a:spcPct val="87000"/>
                        </a:lnSpc>
                      </a:pPr>
                      <a:r>
                        <a:rPr sz="1700" kern="0" spc="8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自动面膜折叠机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46464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911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4655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646464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7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92480" algn="l" rtl="0" eaLnBrk="0">
                        <a:lnSpc>
                          <a:spcPct val="87000"/>
                        </a:lnSpc>
                      </a:pPr>
                      <a:r>
                        <a:rPr sz="1700" kern="0" spc="1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全自动西林瓶洗烘系统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7350" algn="l" rtl="0" eaLnBrk="0">
                        <a:lnSpc>
                          <a:spcPts val="2250"/>
                        </a:lnSpc>
                      </a:pPr>
                      <a:r>
                        <a:rPr sz="1700" b="1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14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7F1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72845" algn="l" rtl="0" eaLnBrk="0">
                        <a:lnSpc>
                          <a:spcPct val="87000"/>
                        </a:lnSpc>
                      </a:pPr>
                      <a:r>
                        <a:rPr sz="1700" kern="0" spc="7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自动烟包系统</a:t>
                      </a:r>
                      <a:endParaRPr sz="17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46464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6464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8" name="textbox 108"/>
          <p:cNvSpPr/>
          <p:nvPr/>
        </p:nvSpPr>
        <p:spPr>
          <a:xfrm>
            <a:off x="790448" y="679196"/>
            <a:ext cx="5211445" cy="453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8900" algn="l" rtl="0" eaLnBrk="0">
              <a:lnSpc>
                <a:spcPct val="88000"/>
              </a:lnSpc>
              <a:spcBef>
                <a:spcPts val="0"/>
              </a:spcBef>
              <a:tabLst>
                <a:tab pos="225425" algn="l"/>
              </a:tabLst>
            </a:pPr>
            <a:r>
              <a:rPr sz="2700" b="1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全自动化生产设备满足交付能力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0" name="path 110"/>
          <p:cNvSpPr/>
          <p:nvPr/>
        </p:nvSpPr>
        <p:spPr>
          <a:xfrm>
            <a:off x="803148" y="691896"/>
            <a:ext cx="76200" cy="417575"/>
          </a:xfrm>
          <a:custGeom>
            <a:avLst/>
            <a:gdLst/>
            <a:ahLst/>
            <a:cxnLst/>
            <a:rect l="0" t="0" r="0" b="0"/>
            <a:pathLst>
              <a:path w="120" h="657">
                <a:moveTo>
                  <a:pt x="0" y="0"/>
                </a:moveTo>
                <a:lnTo>
                  <a:pt x="120" y="0"/>
                </a:lnTo>
                <a:lnTo>
                  <a:pt x="120" y="657"/>
                </a:lnTo>
                <a:lnTo>
                  <a:pt x="0" y="657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8105140" y="-14330"/>
            <a:ext cx="4086860" cy="6858000"/>
          </a:xfrm>
          <a:prstGeom prst="rect">
            <a:avLst/>
          </a:prstGeom>
          <a:solidFill>
            <a:srgbClr val="FD7F1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kumimoji="1" lang="zh-CN" altLang="en-US" strike="noStrike" noProof="1"/>
          </a:p>
        </p:txBody>
      </p:sp>
      <p:pic>
        <p:nvPicPr>
          <p:cNvPr id="27" name="图片 26" descr="未标题-2_画板 1"/>
          <p:cNvPicPr/>
          <p:nvPr/>
        </p:nvPicPr>
        <p:blipFill>
          <a:blip r:embed="rId1">
            <a:alphaModFix amt="10000"/>
          </a:blip>
          <a:srcRect l="5572" t="36384" r="5369" b="42738"/>
          <a:stretch>
            <a:fillRect/>
          </a:stretch>
        </p:blipFill>
        <p:spPr>
          <a:xfrm>
            <a:off x="8700732" y="6388929"/>
            <a:ext cx="2895675" cy="35153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061085" y="2701290"/>
            <a:ext cx="3464560" cy="4351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重组胶原蛋白护创敷料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重组胶原蛋白凝胶敷料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重组胶原蛋白喷雾敷料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重组胶原蛋白软膏敷料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重组胶原蛋白敷料贴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重组胶原蛋白液体敷料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重组胶原蛋白阴道凝胶敷料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重组胶原蛋白创面敷料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r>
              <a:rPr lang="en-US" altLang="zh-CN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&gt; 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重组胶原蛋白痔疮凝胶敷料</a:t>
            </a:r>
            <a:endParaRPr lang="zh-CN" altLang="en-US" sz="1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3020"/>
              </a:lnSpc>
            </a:pPr>
            <a:endParaRPr lang="zh-CN" altLang="en-US" sz="1600" dirty="0"/>
          </a:p>
          <a:p>
            <a:pPr>
              <a:lnSpc>
                <a:spcPts val="3020"/>
              </a:lnSpc>
            </a:pPr>
            <a:r>
              <a:rPr lang="en-US" altLang="zh-CN" sz="1600" dirty="0"/>
              <a:t> </a:t>
            </a:r>
            <a:endParaRPr lang="en-US" altLang="zh-CN" sz="1600" dirty="0"/>
          </a:p>
        </p:txBody>
      </p:sp>
      <p:sp>
        <p:nvSpPr>
          <p:cNvPr id="20" name="文本框 19"/>
          <p:cNvSpPr txBox="1"/>
          <p:nvPr/>
        </p:nvSpPr>
        <p:spPr>
          <a:xfrm>
            <a:off x="8472170" y="299085"/>
            <a:ext cx="3636010" cy="1322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00000"/>
              </a:lnSpc>
              <a:buNone/>
            </a:pPr>
            <a:r>
              <a:rPr lang="zh-CN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多美康生物重组人源胶原蛋白</a:t>
            </a:r>
            <a:endParaRPr lang="en-US" altLang="zh-CN" sz="2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buNone/>
            </a:pPr>
            <a:r>
              <a:rPr 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二类器械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17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张注册证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+9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张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buNone/>
            </a:pP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三类医疗器械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张</a:t>
            </a:r>
            <a:r>
              <a:rPr lang="en-US" alt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endParaRPr lang="en-US" altLang="zh-CN" sz="20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功效型护肤品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101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张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80413" y="2609033"/>
            <a:ext cx="5600516" cy="3647772"/>
            <a:chOff x="5423262" y="2589629"/>
            <a:chExt cx="5957667" cy="3880394"/>
          </a:xfrm>
        </p:grpSpPr>
        <p:pic>
          <p:nvPicPr>
            <p:cNvPr id="14" name="图片 13" descr="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98069" y="2606905"/>
              <a:ext cx="1267719" cy="17932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7" name="矩形 6"/>
            <p:cNvSpPr/>
            <p:nvPr/>
          </p:nvSpPr>
          <p:spPr>
            <a:xfrm>
              <a:off x="6980923" y="4615125"/>
              <a:ext cx="1331509" cy="1853628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0049420" y="4616395"/>
              <a:ext cx="1331509" cy="1853628"/>
            </a:xfrm>
            <a:prstGeom prst="rect">
              <a:avLst/>
            </a:prstGeom>
            <a:solidFill>
              <a:schemeClr val="bg1"/>
            </a:solidFill>
            <a:ln w="34925">
              <a:solidFill>
                <a:schemeClr val="bg1">
                  <a:lumMod val="85000"/>
                </a:schemeClr>
              </a:solidFill>
            </a:ln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6" name="图片 15" descr="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56337" y="2594746"/>
              <a:ext cx="1286572" cy="1819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15" name="图片 14" descr="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33709" y="2596375"/>
              <a:ext cx="1286572" cy="18209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13" name="图片 12" descr="1"/>
            <p:cNvPicPr>
              <a:picLocks noChangeAspect="1"/>
            </p:cNvPicPr>
            <p:nvPr/>
          </p:nvPicPr>
          <p:blipFill rotWithShape="1">
            <a:blip r:embed="rId5"/>
            <a:srcRect t="6353" b="3764"/>
            <a:stretch>
              <a:fillRect/>
            </a:stretch>
          </p:blipFill>
          <p:spPr>
            <a:xfrm>
              <a:off x="5461363" y="2699644"/>
              <a:ext cx="1280026" cy="1629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51633" y="4632325"/>
              <a:ext cx="1287493" cy="18332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989059" y="4632325"/>
              <a:ext cx="1313837" cy="1819107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506895" y="4605305"/>
              <a:ext cx="1317215" cy="1863014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073492" y="4632511"/>
              <a:ext cx="1283363" cy="18188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5" name="矩形 4"/>
            <p:cNvSpPr/>
            <p:nvPr/>
          </p:nvSpPr>
          <p:spPr>
            <a:xfrm>
              <a:off x="5423262" y="4615125"/>
              <a:ext cx="1330974" cy="1853628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982828" y="2594074"/>
              <a:ext cx="1306366" cy="1812436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8507095" y="2598277"/>
              <a:ext cx="1327765" cy="1812436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0051326" y="2602329"/>
              <a:ext cx="1299412" cy="1812436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8510905" y="4616395"/>
              <a:ext cx="1331509" cy="1853628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5435327" y="2589629"/>
              <a:ext cx="1321345" cy="1812436"/>
            </a:xfrm>
            <a:prstGeom prst="rect">
              <a:avLst/>
            </a:prstGeom>
            <a:noFill/>
            <a:ln w="34925">
              <a:solidFill>
                <a:schemeClr val="bg1">
                  <a:lumMod val="8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noAutofit/>
            </a:bodyPr>
            <a:lstStyle/>
            <a:p>
              <a:pPr marL="285750" indent="-285750">
                <a:spcAft>
                  <a:spcPts val="600"/>
                </a:spcAft>
                <a:buFont typeface="Wingdings" panose="05000000000000000000" pitchFamily="2" charset="2"/>
                <a:buChar char="n"/>
              </a:pPr>
              <a:endParaRPr lang="zh-CN" altLang="en-US" sz="1400" b="1" spc="5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77388" y="1946135"/>
            <a:ext cx="3776908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山东多美康系列注册证</a:t>
            </a:r>
            <a:r>
              <a:rPr lang="en-US" altLang="zh-CN" sz="2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</a:t>
            </a:r>
            <a:r>
              <a:rPr lang="zh-CN" altLang="en-US" sz="2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70618" y="765175"/>
            <a:ext cx="91440" cy="767159"/>
          </a:xfrm>
          <a:prstGeom prst="rect">
            <a:avLst/>
          </a:prstGeom>
          <a:solidFill>
            <a:srgbClr val="FD7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871714" y="673228"/>
            <a:ext cx="5834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核心产品</a:t>
            </a:r>
            <a:r>
              <a:rPr lang="zh-CN" altLang="en-US" sz="280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二类医疗器械</a:t>
            </a:r>
            <a:endParaRPr lang="en-US" altLang="zh-CN" sz="2800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61554" y="1189983"/>
            <a:ext cx="58349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2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激光医美术后</a:t>
            </a:r>
            <a:r>
              <a:rPr lang="en-US" altLang="zh-CN" sz="22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22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外伤创伤</a:t>
            </a:r>
            <a:r>
              <a:rPr lang="en-US" altLang="zh-CN" sz="22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sz="22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皮肤屏障及粘膜损伤</a:t>
            </a:r>
            <a:endParaRPr lang="zh-CN" altLang="en-US" sz="2200" b="1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472141" y="1838460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全国第一家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全长胶原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0280337" y="1838461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新标准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二类器械</a:t>
            </a:r>
            <a:endParaRPr lang="zh-CN" altLang="en-US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803010" y="1900015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500007" y="1828800"/>
            <a:ext cx="1276865" cy="6672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0277128" y="1828800"/>
            <a:ext cx="1276865" cy="6672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rect 356"/>
          <p:cNvSpPr/>
          <p:nvPr/>
        </p:nvSpPr>
        <p:spPr>
          <a:xfrm>
            <a:off x="803275" y="518795"/>
            <a:ext cx="76200" cy="441325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2" name="textbox 342"/>
          <p:cNvSpPr/>
          <p:nvPr/>
        </p:nvSpPr>
        <p:spPr>
          <a:xfrm>
            <a:off x="1090752" y="615047"/>
            <a:ext cx="5854700" cy="4940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r>
              <a:rPr lang="zh-CN" sz="27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产品开发方向</a:t>
            </a:r>
            <a:r>
              <a:rPr lang="en-US" altLang="zh-CN" sz="27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7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一肤一效美出圈</a:t>
            </a:r>
            <a:endParaRPr lang="zh-CN" altLang="en-US" sz="27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275" y="2409825"/>
            <a:ext cx="2259965" cy="37826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455" y="2409825"/>
            <a:ext cx="2127885" cy="37826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00" y="2409825"/>
            <a:ext cx="2060575" cy="3782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1935" y="2409825"/>
            <a:ext cx="2129790" cy="378333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textbox 366"/>
          <p:cNvSpPr/>
          <p:nvPr/>
        </p:nvSpPr>
        <p:spPr>
          <a:xfrm>
            <a:off x="790448" y="535940"/>
            <a:ext cx="4916804" cy="5867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8900" algn="l" rtl="0" eaLnBrk="0">
              <a:lnSpc>
                <a:spcPts val="3685"/>
              </a:lnSpc>
              <a:tabLst>
                <a:tab pos="290195" algn="l"/>
              </a:tabLst>
            </a:pPr>
            <a:r>
              <a:rPr sz="2700" b="1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8" name="path 368"/>
          <p:cNvSpPr/>
          <p:nvPr/>
        </p:nvSpPr>
        <p:spPr>
          <a:xfrm>
            <a:off x="803148" y="548640"/>
            <a:ext cx="76200" cy="560831"/>
          </a:xfrm>
          <a:custGeom>
            <a:avLst/>
            <a:gdLst/>
            <a:ahLst/>
            <a:cxnLst/>
            <a:rect l="0" t="0" r="0" b="0"/>
            <a:pathLst>
              <a:path w="120" h="883">
                <a:moveTo>
                  <a:pt x="0" y="0"/>
                </a:moveTo>
                <a:lnTo>
                  <a:pt x="120" y="0"/>
                </a:lnTo>
                <a:lnTo>
                  <a:pt x="120" y="883"/>
                </a:lnTo>
                <a:lnTo>
                  <a:pt x="0" y="883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8900" y="1640840"/>
            <a:ext cx="2720340" cy="46704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0" y="1640840"/>
            <a:ext cx="2710180" cy="46697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020" y="1640840"/>
            <a:ext cx="2665095" cy="4669790"/>
          </a:xfrm>
          <a:prstGeom prst="rect">
            <a:avLst/>
          </a:prstGeom>
        </p:spPr>
      </p:pic>
      <p:sp>
        <p:nvSpPr>
          <p:cNvPr id="342" name="textbox 342"/>
          <p:cNvSpPr/>
          <p:nvPr/>
        </p:nvSpPr>
        <p:spPr>
          <a:xfrm>
            <a:off x="1090752" y="615047"/>
            <a:ext cx="5854700" cy="4940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r>
              <a:rPr lang="zh-CN" sz="27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产品开发方向</a:t>
            </a:r>
            <a:r>
              <a:rPr lang="en-US" altLang="zh-CN" sz="27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7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一肤一效美出圈</a:t>
            </a:r>
            <a:endParaRPr lang="zh-CN" altLang="en-US" sz="27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xtbox 380"/>
          <p:cNvSpPr/>
          <p:nvPr/>
        </p:nvSpPr>
        <p:spPr>
          <a:xfrm>
            <a:off x="714248" y="424688"/>
            <a:ext cx="5622290" cy="5283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8900" algn="l" rtl="0" eaLnBrk="0">
              <a:lnSpc>
                <a:spcPct val="88000"/>
              </a:lnSpc>
              <a:spcBef>
                <a:spcPts val="0"/>
              </a:spcBef>
              <a:tabLst>
                <a:tab pos="365125" algn="l"/>
              </a:tabLst>
            </a:pPr>
            <a:r>
              <a:rPr sz="2700" b="1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械</a:t>
            </a:r>
            <a:r>
              <a:rPr sz="2700" b="1" kern="0" spc="-44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7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+妆涵盖八大问题皮肤解决方案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8665" algn="l" rtl="0" eaLnBrk="0">
              <a:lnSpc>
                <a:spcPts val="3165"/>
              </a:lnSpc>
              <a:spcBef>
                <a:spcPts val="695"/>
              </a:spcBef>
            </a:pP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1）</a:t>
            </a:r>
            <a:r>
              <a:rPr sz="2300" b="1" kern="0" spc="-4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干—水润系列缓解干燥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4220" algn="l" rtl="0" eaLnBrk="0">
              <a:lnSpc>
                <a:spcPts val="3165"/>
              </a:lnSpc>
              <a:spcBef>
                <a:spcPts val="700"/>
              </a:spcBef>
            </a:pPr>
            <a:r>
              <a:rPr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3）</a:t>
            </a:r>
            <a:r>
              <a:rPr sz="2300" b="1" kern="0" spc="-5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红—急救</a:t>
            </a:r>
            <a:r>
              <a:rPr lang="zh-CN"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镇静</a:t>
            </a:r>
            <a:r>
              <a:rPr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舒缓退</a:t>
            </a: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6125" algn="l" rtl="0" eaLnBrk="0">
              <a:lnSpc>
                <a:spcPts val="3165"/>
              </a:lnSpc>
              <a:spcBef>
                <a:spcPts val="700"/>
              </a:spcBef>
            </a:pPr>
            <a:r>
              <a:rPr sz="23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5）</a:t>
            </a:r>
            <a:r>
              <a:rPr sz="2300" b="1" kern="0" spc="-5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疤—</a:t>
            </a:r>
            <a:r>
              <a:rPr lang="zh-CN" sz="23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科技防疤再生复原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34695" algn="l" rtl="0" eaLnBrk="0">
              <a:lnSpc>
                <a:spcPts val="3165"/>
              </a:lnSpc>
              <a:spcBef>
                <a:spcPts val="5"/>
              </a:spcBef>
            </a:pPr>
            <a:r>
              <a:rPr sz="23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7）</a:t>
            </a:r>
            <a:r>
              <a:rPr sz="2300" b="1" kern="0" spc="-5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痘—战痘</a:t>
            </a:r>
            <a:r>
              <a:rPr sz="23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CP</a:t>
            </a:r>
            <a:r>
              <a:rPr sz="23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淡化痘印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2" name="path 382"/>
          <p:cNvSpPr/>
          <p:nvPr/>
        </p:nvSpPr>
        <p:spPr>
          <a:xfrm>
            <a:off x="726948" y="437388"/>
            <a:ext cx="76200" cy="560832"/>
          </a:xfrm>
          <a:custGeom>
            <a:avLst/>
            <a:gdLst/>
            <a:ahLst/>
            <a:cxnLst/>
            <a:rect l="0" t="0" r="0" b="0"/>
            <a:pathLst>
              <a:path w="120" h="883">
                <a:moveTo>
                  <a:pt x="0" y="0"/>
                </a:moveTo>
                <a:lnTo>
                  <a:pt x="120" y="0"/>
                </a:lnTo>
                <a:lnTo>
                  <a:pt x="120" y="883"/>
                </a:lnTo>
                <a:lnTo>
                  <a:pt x="0" y="883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4" name="textbox 384"/>
          <p:cNvSpPr/>
          <p:nvPr/>
        </p:nvSpPr>
        <p:spPr>
          <a:xfrm>
            <a:off x="6539661" y="1988286"/>
            <a:ext cx="4219575" cy="37198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algn="l" rtl="0" eaLnBrk="0">
              <a:lnSpc>
                <a:spcPts val="3165"/>
              </a:lnSpc>
            </a:pP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2）</a:t>
            </a:r>
            <a:r>
              <a:rPr sz="2300" b="1" kern="0" spc="-5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痒—儿童湿疹、</a:t>
            </a:r>
            <a:r>
              <a:rPr sz="2300" b="1" kern="0" spc="-5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头皮控油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165"/>
              </a:lnSpc>
              <a:spcBef>
                <a:spcPts val="700"/>
              </a:spcBef>
            </a:pPr>
            <a:r>
              <a:rPr sz="2300" b="1" kern="0" spc="8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4）</a:t>
            </a:r>
            <a:r>
              <a:rPr sz="2300" b="1" kern="0" spc="-5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8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黑—医美术后预防返黑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130" algn="l" rtl="0" eaLnBrk="0">
              <a:lnSpc>
                <a:spcPts val="3165"/>
              </a:lnSpc>
              <a:spcBef>
                <a:spcPts val="700"/>
              </a:spcBef>
            </a:pPr>
            <a:r>
              <a:rPr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6）</a:t>
            </a:r>
            <a:r>
              <a:rPr sz="2300" b="1" kern="0" spc="-5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纹—</a:t>
            </a:r>
            <a:r>
              <a:rPr lang="zh-CN"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居家水光改善干</a:t>
            </a:r>
            <a:r>
              <a:rPr sz="23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纹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algn="l" rtl="0" eaLnBrk="0">
              <a:lnSpc>
                <a:spcPts val="3165"/>
              </a:lnSpc>
              <a:spcBef>
                <a:spcPts val="5"/>
              </a:spcBef>
            </a:pPr>
            <a:r>
              <a:rPr sz="23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8）</a:t>
            </a:r>
            <a:r>
              <a:rPr sz="2300" b="1" kern="0" spc="-5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敏—屏障速修</a:t>
            </a:r>
            <a:r>
              <a:rPr lang="zh-CN" sz="23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重建屏障</a:t>
            </a:r>
            <a:endParaRPr lang="zh-CN" sz="2300" b="1" kern="0" spc="70" dirty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 128"/>
          <p:cNvSpPr/>
          <p:nvPr/>
        </p:nvSpPr>
        <p:spPr>
          <a:xfrm>
            <a:off x="0" y="0"/>
            <a:ext cx="11952731" cy="6830568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0" name="picture 1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4899" y="5575225"/>
            <a:ext cx="11093373" cy="106640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21600000">
            <a:off x="2395220" y="2808605"/>
            <a:ext cx="7069455" cy="1200149"/>
            <a:chOff x="0" y="0"/>
            <a:chExt cx="7069455" cy="1200149"/>
          </a:xfrm>
        </p:grpSpPr>
        <p:pic>
          <p:nvPicPr>
            <p:cNvPr id="132" name="picture 1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069455" cy="1200149"/>
            </a:xfrm>
            <a:prstGeom prst="rect">
              <a:avLst/>
            </a:prstGeom>
          </p:spPr>
        </p:pic>
        <p:sp>
          <p:nvSpPr>
            <p:cNvPr id="134" name="textbox 134"/>
            <p:cNvSpPr/>
            <p:nvPr/>
          </p:nvSpPr>
          <p:spPr>
            <a:xfrm>
              <a:off x="-12700" y="-12700"/>
              <a:ext cx="7095490" cy="12255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132330" algn="l" rtl="0" eaLnBrk="0">
                <a:lnSpc>
                  <a:spcPts val="7120"/>
                </a:lnSpc>
                <a:spcBef>
                  <a:spcPts val="0"/>
                </a:spcBef>
              </a:pPr>
              <a:r>
                <a:rPr sz="53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何以见得？</a:t>
              </a:r>
              <a:endParaRPr sz="5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5751830"/>
            <a:ext cx="7403465" cy="792480"/>
          </a:xfrm>
          <a:prstGeom prst="rect">
            <a:avLst/>
          </a:prstGeom>
          <a:solidFill>
            <a:srgbClr val="FD7F1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 descr="微信图片_202411071312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4555" y="3400168"/>
            <a:ext cx="1168400" cy="934085"/>
          </a:xfrm>
          <a:prstGeom prst="rect">
            <a:avLst/>
          </a:prstGeom>
        </p:spPr>
      </p:pic>
      <p:pic>
        <p:nvPicPr>
          <p:cNvPr id="23" name="图片 22" descr="微信图片_20241107131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690" y="3465573"/>
            <a:ext cx="1148080" cy="868680"/>
          </a:xfrm>
          <a:prstGeom prst="rect">
            <a:avLst/>
          </a:prstGeom>
        </p:spPr>
      </p:pic>
      <p:pic>
        <p:nvPicPr>
          <p:cNvPr id="24" name="图片 23" descr="微信图片_2024110713123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770" y="3443348"/>
            <a:ext cx="1113155" cy="88455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-635" y="3185795"/>
            <a:ext cx="7404735" cy="2566035"/>
          </a:xfrm>
          <a:prstGeom prst="rect">
            <a:avLst/>
          </a:prstGeom>
          <a:solidFill>
            <a:srgbClr val="FD7F13">
              <a:alpha val="1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7383535" y="0"/>
            <a:ext cx="4841167" cy="6858000"/>
            <a:chOff x="6888620" y="-1"/>
            <a:chExt cx="5336082" cy="7559097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4494" y="5036241"/>
              <a:ext cx="1768475" cy="2522855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88620" y="0"/>
              <a:ext cx="1769745" cy="250761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99415" y="2525451"/>
              <a:ext cx="1778635" cy="251079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23525" y="0"/>
              <a:ext cx="1768475" cy="252285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446067" y="2522855"/>
              <a:ext cx="1769745" cy="2507615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446067" y="5045710"/>
              <a:ext cx="1778635" cy="251079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9635" y="-1"/>
              <a:ext cx="1768475" cy="2522855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58365" y="2522854"/>
              <a:ext cx="1769745" cy="2507615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8365" y="5030469"/>
              <a:ext cx="1768475" cy="2522855"/>
            </a:xfrm>
            <a:prstGeom prst="rect">
              <a:avLst/>
            </a:prstGeom>
          </p:spPr>
        </p:pic>
      </p:grpSp>
      <p:sp>
        <p:nvSpPr>
          <p:cNvPr id="11" name="矩形 10"/>
          <p:cNvSpPr/>
          <p:nvPr/>
        </p:nvSpPr>
        <p:spPr>
          <a:xfrm>
            <a:off x="7396846" y="8699"/>
            <a:ext cx="4795154" cy="6844063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444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8336915" y="837565"/>
            <a:ext cx="2934970" cy="4091305"/>
          </a:xfrm>
          <a:prstGeom prst="rect">
            <a:avLst/>
          </a:prstGeom>
          <a:solidFill>
            <a:srgbClr val="FFFFFF"/>
          </a:solidFill>
          <a:ln w="44450">
            <a:solidFill>
              <a:srgbClr val="FD7F1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21" name="图片 20" descr="page-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9465" y="918845"/>
            <a:ext cx="2800985" cy="3962400"/>
          </a:xfrm>
          <a:prstGeom prst="rect">
            <a:avLst/>
          </a:prstGeom>
        </p:spPr>
      </p:pic>
      <p:sp>
        <p:nvSpPr>
          <p:cNvPr id="28" name="文本框 27"/>
          <p:cNvSpPr/>
          <p:nvPr/>
        </p:nvSpPr>
        <p:spPr>
          <a:xfrm>
            <a:off x="860955" y="748151"/>
            <a:ext cx="6239510" cy="901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3160"/>
              </a:lnSpc>
              <a:buClrTx/>
              <a:buSzTx/>
              <a:buFontTx/>
            </a:pPr>
            <a:r>
              <a:rPr lang="zh-CN" altLang="en-US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基因工程</a:t>
            </a:r>
            <a:r>
              <a:rPr lang="en-US" altLang="zh-CN" sz="2800" b="1" dirty="0" err="1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新技术</a:t>
            </a:r>
            <a:r>
              <a:rPr lang="en-US" altLang="zh-CN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——“</a:t>
            </a:r>
            <a:r>
              <a:rPr lang="en-US" altLang="zh-CN" sz="2800" b="1" dirty="0" err="1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三大</a:t>
            </a:r>
            <a:r>
              <a:rPr lang="en-US" altLang="zh-CN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en-US" altLang="zh-CN" sz="2800" b="1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lnSpc>
                <a:spcPts val="3160"/>
              </a:lnSpc>
            </a:pPr>
            <a:r>
              <a:rPr lang="zh-CN" sz="2000" b="1" dirty="0" err="1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大蛋白</a:t>
            </a:r>
            <a:r>
              <a:rPr lang="en-US" altLang="zh-CN" sz="2000" b="1" dirty="0" err="1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sz="2000" b="1" dirty="0" err="1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大分子</a:t>
            </a:r>
            <a:r>
              <a:rPr lang="en-US" altLang="zh-CN" sz="2000" b="1" dirty="0" err="1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0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长胶原</a:t>
            </a:r>
            <a:endParaRPr lang="zh-CN" altLang="en-US" sz="2000" b="1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501015" y="3423920"/>
            <a:ext cx="321945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  <a:buClrTx/>
              <a:buSzTx/>
              <a:buFontTx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多美康生物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ts val="2000"/>
              </a:lnSpc>
              <a:buClrTx/>
              <a:buSzTx/>
              <a:buFontTx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56项国内外专利集群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ts val="2000"/>
              </a:lnSpc>
              <a:buClrTx/>
              <a:buSzTx/>
              <a:buFontTx/>
            </a:pP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4个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全球独家</a:t>
            </a:r>
            <a:r>
              <a:rPr lang="en-US" altLang="zh-CN" sz="14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原料</a:t>
            </a:r>
            <a:endParaRPr lang="en-US" altLang="zh-CN" sz="1400" b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0386" y="4357807"/>
            <a:ext cx="4090035" cy="1116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ctr" fontAlgn="auto">
              <a:lnSpc>
                <a:spcPts val="2000"/>
              </a:lnSpc>
            </a:pPr>
            <a:r>
              <a:rPr lang="en-US" altLang="zh-CN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① III</a:t>
            </a:r>
            <a:r>
              <a:rPr lang="zh-CN" altLang="en-US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</a:t>
            </a:r>
            <a:r>
              <a:rPr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全长肽链1068个氨基酸</a:t>
            </a:r>
            <a:r>
              <a:rPr lang="en-US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+II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型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1060+I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型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1057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algn="ctr" fontAlgn="auto">
              <a:lnSpc>
                <a:spcPts val="2000"/>
              </a:lnSpc>
            </a:pPr>
            <a:r>
              <a:rPr 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化妆品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器械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+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注射级</a:t>
            </a:r>
            <a:r>
              <a:rPr lang="zh-CN" sz="12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；</a:t>
            </a:r>
            <a:endParaRPr lang="zh-CN" sz="12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algn="ctr" fontAlgn="auto">
              <a:lnSpc>
                <a:spcPts val="2000"/>
              </a:lnSpc>
            </a:pPr>
            <a:r>
              <a:rPr lang="en-US" altLang="zh-CN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② I</a:t>
            </a:r>
            <a:r>
              <a:rPr lang="zh-CN" altLang="en-US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型完成α</a:t>
            </a:r>
            <a:r>
              <a:rPr lang="en-US" altLang="zh-CN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和α</a:t>
            </a:r>
            <a:r>
              <a:rPr lang="en-US" altLang="zh-CN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器械原料；</a:t>
            </a:r>
            <a:endParaRPr lang="zh-CN" altLang="en-US" sz="1200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ctr" fontAlgn="auto">
              <a:lnSpc>
                <a:spcPts val="2000"/>
              </a:lnSpc>
            </a:pPr>
            <a:r>
              <a:rPr lang="en-US" altLang="zh-CN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③ III</a:t>
            </a:r>
            <a:r>
              <a:rPr lang="zh-CN" altLang="en-US" sz="1200" dirty="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型完成人源细胞表达注射级。</a:t>
            </a:r>
            <a:endParaRPr lang="zh-CN" altLang="en-US" sz="1200" dirty="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668260" y="5071745"/>
            <a:ext cx="4288155" cy="1598930"/>
          </a:xfrm>
          <a:prstGeom prst="rect">
            <a:avLst/>
          </a:prstGeom>
          <a:noFill/>
          <a:ln w="57150">
            <a:noFill/>
          </a:ln>
        </p:spPr>
        <p:txBody>
          <a:bodyPr wrap="square" rtlCol="0" anchor="t">
            <a:noAutofit/>
          </a:bodyPr>
          <a:lstStyle/>
          <a:p>
            <a:pPr indent="0" algn="ctr" fontAlgn="auto">
              <a:lnSpc>
                <a:spcPts val="282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核心专利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ctr" fontAlgn="auto">
              <a:lnSpc>
                <a:spcPts val="282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一种重组人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III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型胶原蛋白的纯化方法和制备方法</a:t>
            </a:r>
            <a:endParaRPr lang="zh-CN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ctr" fontAlgn="auto">
              <a:lnSpc>
                <a:spcPts val="2820"/>
              </a:lnSpc>
            </a:pP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专利号</a:t>
            </a:r>
            <a:r>
              <a:rPr lang="en-US" altLang="zh-CN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</a:t>
            </a:r>
            <a:r>
              <a:rPr lang="zh-CN" alt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ZL201710306215.X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807862" y="4533163"/>
            <a:ext cx="2888615" cy="909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20"/>
              </a:lnSpc>
              <a:buClrTx/>
              <a:buSzTx/>
              <a:buFontTx/>
            </a:pPr>
            <a:r>
              <a:rPr lang="zh-CN" altLang="en-US" sz="1350" dirty="0">
                <a:latin typeface="微软雅黑" panose="020B0503020204020204" charset="-122"/>
                <a:ea typeface="微软雅黑" panose="020B0503020204020204" charset="-122"/>
              </a:rPr>
              <a:t>已完成重组胶原蛋白3D结构图</a:t>
            </a:r>
            <a:endParaRPr lang="zh-CN" altLang="en-US" sz="135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ts val="2220"/>
              </a:lnSpc>
              <a:buClrTx/>
              <a:buSzTx/>
              <a:buFontTx/>
            </a:pPr>
            <a:r>
              <a:rPr lang="zh-CN" altLang="en-US" sz="1350" dirty="0">
                <a:latin typeface="微软雅黑" panose="020B0503020204020204" charset="-122"/>
                <a:ea typeface="微软雅黑" panose="020B0503020204020204" charset="-122"/>
              </a:rPr>
              <a:t>多美康主攻成纤维胶原蛋白（</a:t>
            </a:r>
            <a:r>
              <a:rPr lang="en-US" altLang="zh-CN" sz="1350" b="1" dirty="0">
                <a:latin typeface="微软雅黑" panose="020B0503020204020204" charset="-122"/>
                <a:ea typeface="微软雅黑" panose="020B0503020204020204" charset="-122"/>
              </a:rPr>
              <a:t>I/II/III/V/XI/XXIV</a:t>
            </a:r>
            <a:r>
              <a:rPr lang="zh-CN" altLang="en-US" sz="1350" dirty="0">
                <a:latin typeface="微软雅黑" panose="020B0503020204020204" charset="-122"/>
                <a:ea typeface="微软雅黑" panose="020B0503020204020204" charset="-122"/>
              </a:rPr>
              <a:t>型）</a:t>
            </a:r>
            <a:endParaRPr lang="zh-CN" altLang="en-US" sz="135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666115" y="842010"/>
            <a:ext cx="91440" cy="678815"/>
          </a:xfrm>
          <a:prstGeom prst="rect">
            <a:avLst/>
          </a:prstGeom>
          <a:solidFill>
            <a:srgbClr val="FD7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502410" y="1196975"/>
            <a:ext cx="3669665" cy="2232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indent="0" algn="r" fontAlgn="auto">
              <a:lnSpc>
                <a:spcPct val="100000"/>
              </a:lnSpc>
            </a:pP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1068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个氨基酸蛋白序列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最长</a:t>
            </a:r>
            <a:endParaRPr lang="en-US" altLang="zh-CN" sz="2800" b="1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r" fontAlgn="auto">
              <a:lnSpc>
                <a:spcPct val="10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分子量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13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万道尔顿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最大</a:t>
            </a:r>
            <a:endParaRPr lang="zh-CN" altLang="en-US" sz="2800" b="1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r" fontAlgn="auto">
              <a:lnSpc>
                <a:spcPct val="100000"/>
              </a:lnSpc>
            </a:pP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全长肽链</a:t>
            </a:r>
            <a:r>
              <a:rPr lang="en-US" altLang="zh-CN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200</a:t>
            </a:r>
            <a:r>
              <a:rPr lang="zh-CN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个左右功能域</a:t>
            </a:r>
            <a:r>
              <a:rPr lang="zh-CN" altLang="en-US" sz="28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最多</a:t>
            </a:r>
            <a:endParaRPr lang="zh-CN" altLang="en-US" sz="2800" b="1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9880" y="5850890"/>
            <a:ext cx="70739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全球独家三螺旋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21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万道尔顿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人源细胞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55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万道尔顿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79347" y="1629156"/>
            <a:ext cx="3653028" cy="4977383"/>
          </a:xfrm>
          <a:prstGeom prst="rect">
            <a:avLst/>
          </a:prstGeom>
        </p:spPr>
      </p:pic>
      <p:pic>
        <p:nvPicPr>
          <p:cNvPr id="164" name="picture 1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039100" y="1412748"/>
            <a:ext cx="3339083" cy="4945379"/>
          </a:xfrm>
          <a:prstGeom prst="rect">
            <a:avLst/>
          </a:prstGeom>
        </p:spPr>
      </p:pic>
      <p:pic>
        <p:nvPicPr>
          <p:cNvPr id="166" name="picture 1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55820" y="3933444"/>
            <a:ext cx="2950464" cy="2633472"/>
          </a:xfrm>
          <a:prstGeom prst="rect">
            <a:avLst/>
          </a:prstGeom>
        </p:spPr>
      </p:pic>
      <p:pic>
        <p:nvPicPr>
          <p:cNvPr id="168" name="picture 1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872228" y="1124711"/>
            <a:ext cx="2174747" cy="2941320"/>
          </a:xfrm>
          <a:prstGeom prst="rect">
            <a:avLst/>
          </a:prstGeom>
        </p:spPr>
      </p:pic>
      <p:sp>
        <p:nvSpPr>
          <p:cNvPr id="170" name="textbox 170"/>
          <p:cNvSpPr/>
          <p:nvPr/>
        </p:nvSpPr>
        <p:spPr>
          <a:xfrm>
            <a:off x="827023" y="331357"/>
            <a:ext cx="8350884" cy="5626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1440" algn="l" rtl="0" eaLnBrk="0">
              <a:lnSpc>
                <a:spcPts val="4225"/>
              </a:lnSpc>
              <a:tabLst>
                <a:tab pos="256540" algn="l"/>
              </a:tabLst>
            </a:pPr>
            <a:r>
              <a:rPr sz="3200" b="1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多美康生物-新一代“重组胶原</a:t>
            </a:r>
            <a:r>
              <a:rPr sz="3200" b="1" kern="0" spc="-1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1068”开创者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2" name="path 172"/>
          <p:cNvSpPr/>
          <p:nvPr/>
        </p:nvSpPr>
        <p:spPr>
          <a:xfrm>
            <a:off x="839723" y="373379"/>
            <a:ext cx="79247" cy="501396"/>
          </a:xfrm>
          <a:custGeom>
            <a:avLst/>
            <a:gdLst/>
            <a:ahLst/>
            <a:cxnLst/>
            <a:rect l="0" t="0" r="0" b="0"/>
            <a:pathLst>
              <a:path w="124" h="789">
                <a:moveTo>
                  <a:pt x="0" y="0"/>
                </a:moveTo>
                <a:lnTo>
                  <a:pt x="124" y="0"/>
                </a:lnTo>
                <a:lnTo>
                  <a:pt x="124" y="789"/>
                </a:lnTo>
                <a:lnTo>
                  <a:pt x="0" y="789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659130" y="372110"/>
            <a:ext cx="76200" cy="490855"/>
          </a:xfrm>
          <a:prstGeom prst="rect">
            <a:avLst/>
          </a:prstGeom>
          <a:solidFill>
            <a:srgbClr val="FD7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739775" y="371793"/>
            <a:ext cx="7189470" cy="52197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85725" algn="l" defTabSz="914400" fontAlgn="ctr">
              <a:buClrTx/>
              <a:buSzTx/>
              <a:buFontTx/>
            </a:pPr>
            <a:r>
              <a:rPr lang="zh-CN" sz="2800" b="1" i="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多美康重组胶原</a:t>
            </a:r>
            <a:r>
              <a:rPr lang="zh-CN" sz="2800" b="1" i="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蛋白技术研发</a:t>
            </a:r>
            <a:r>
              <a:rPr lang="en-US" altLang="zh-CN" sz="2800" b="1" i="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sz="2800" b="1" i="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六字真经</a:t>
            </a:r>
            <a:r>
              <a:rPr lang="en-US" altLang="zh-CN" sz="2800" b="1" i="0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endParaRPr lang="en-US" altLang="zh-CN" sz="2800" b="1" i="0" dirty="0">
              <a:solidFill>
                <a:srgbClr val="FD7F1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9585" y="1156335"/>
            <a:ext cx="11650980" cy="521335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 defTabSz="2667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结构同源、直补胶原、补齐补全</a:t>
            </a:r>
            <a:endParaRPr lang="zh-CN" altLang="en-US" sz="20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Ⅲ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型蛋白序列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1068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个氨基酸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/Ⅰ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1057aa——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长城长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：分子量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万道尔顿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大分子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大蛋白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大哥大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大三大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：“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Ⅲ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型无差错修复”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修复快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不排异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少留疤，物理性治疗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修三修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：补序列/补型别（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I+III）/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补基质，全维度重构 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ECM 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细胞外基质——补三补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：“</a:t>
            </a:r>
            <a:r>
              <a:rPr lang="en-US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Ⅲ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型婴儿胶原”动态美/自然美/青春美——美三美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净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：万级+局部百级车间/纯净美妆绿色简方/商业模式解决两个问题（用户痛点，客户赚钱）——净三净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/>
          <p:nvPr/>
        </p:nvSpPr>
        <p:spPr>
          <a:xfrm>
            <a:off x="790448" y="679196"/>
            <a:ext cx="5995670" cy="49339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8900" algn="l" rtl="0" eaLnBrk="0">
              <a:lnSpc>
                <a:spcPct val="83000"/>
              </a:lnSpc>
              <a:spcBef>
                <a:spcPts val="5"/>
              </a:spcBef>
              <a:tabLst>
                <a:tab pos="402590" algn="l"/>
              </a:tabLst>
            </a:pPr>
            <a:r>
              <a:rPr sz="3200" b="1" kern="0" spc="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200" b="1" kern="0" spc="-19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目录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43915" algn="l" rtl="0" eaLnBrk="0">
              <a:lnSpc>
                <a:spcPts val="3685"/>
              </a:lnSpc>
              <a:spcBef>
                <a:spcPts val="810"/>
              </a:spcBef>
            </a:pP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</a:t>
            </a:r>
            <a:r>
              <a:rPr sz="2700" b="1" kern="0" spc="-6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多美康是谁？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44550" algn="l" rtl="0" eaLnBrk="0">
              <a:lnSpc>
                <a:spcPts val="3685"/>
              </a:lnSpc>
              <a:spcBef>
                <a:spcPts val="815"/>
              </a:spcBef>
            </a:pP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</a:t>
            </a:r>
            <a:r>
              <a:rPr sz="2700" b="1" kern="0" spc="-6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多美康能干什么？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43915" algn="l" rtl="0" eaLnBrk="0">
              <a:lnSpc>
                <a:spcPts val="3685"/>
              </a:lnSpc>
              <a:spcBef>
                <a:spcPts val="815"/>
              </a:spcBef>
            </a:pP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</a:t>
            </a:r>
            <a:r>
              <a:rPr sz="2700" b="1" kern="0" spc="-6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何以见得?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3685"/>
              </a:lnSpc>
              <a:spcBef>
                <a:spcPts val="815"/>
              </a:spcBef>
            </a:pP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四、</a:t>
            </a:r>
            <a:r>
              <a:rPr sz="2700" b="1" kern="0" spc="-6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多美康能给您带来什么好处？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40740" algn="l" rtl="0" eaLnBrk="0">
              <a:lnSpc>
                <a:spcPts val="3685"/>
              </a:lnSpc>
            </a:pP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五、</a:t>
            </a:r>
            <a:r>
              <a:rPr sz="2700" b="1" kern="0" spc="-6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合作模式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path 10"/>
          <p:cNvSpPr/>
          <p:nvPr/>
        </p:nvSpPr>
        <p:spPr>
          <a:xfrm>
            <a:off x="803148" y="691896"/>
            <a:ext cx="76200" cy="577596"/>
          </a:xfrm>
          <a:custGeom>
            <a:avLst/>
            <a:gdLst/>
            <a:ahLst/>
            <a:cxnLst/>
            <a:rect l="0" t="0" r="0" b="0"/>
            <a:pathLst>
              <a:path w="120" h="909">
                <a:moveTo>
                  <a:pt x="0" y="0"/>
                </a:moveTo>
                <a:lnTo>
                  <a:pt x="120" y="0"/>
                </a:lnTo>
                <a:lnTo>
                  <a:pt x="120" y="909"/>
                </a:lnTo>
                <a:lnTo>
                  <a:pt x="0" y="909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753856" y="0"/>
            <a:ext cx="3438143" cy="684720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picture 2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377427" y="0"/>
            <a:ext cx="3814572" cy="68580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21600000">
            <a:off x="1072940" y="3272790"/>
            <a:ext cx="6945555" cy="2817704"/>
            <a:chOff x="0" y="0"/>
            <a:chExt cx="6945555" cy="2817704"/>
          </a:xfrm>
        </p:grpSpPr>
        <p:pic>
          <p:nvPicPr>
            <p:cNvPr id="260" name="picture 26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945555" cy="2817704"/>
            </a:xfrm>
            <a:prstGeom prst="rect">
              <a:avLst/>
            </a:prstGeom>
          </p:spPr>
        </p:pic>
        <p:sp>
          <p:nvSpPr>
            <p:cNvPr id="262" name="textbox 262"/>
            <p:cNvSpPr/>
            <p:nvPr/>
          </p:nvSpPr>
          <p:spPr>
            <a:xfrm>
              <a:off x="5045182" y="265124"/>
              <a:ext cx="1242694" cy="10934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8000"/>
                </a:lnSpc>
              </a:pPr>
              <a:r>
                <a:rPr sz="23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胶原蛋白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3970" algn="l" rtl="0" eaLnBrk="0">
                <a:lnSpc>
                  <a:spcPct val="88000"/>
                </a:lnSpc>
                <a:spcBef>
                  <a:spcPts val="565"/>
                </a:spcBef>
              </a:pPr>
              <a:r>
                <a:rPr sz="2300" b="1" kern="0" spc="90" dirty="0">
                  <a:solidFill>
                    <a:srgbClr val="FD7F13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敷料</a:t>
              </a:r>
              <a:r>
                <a:rPr sz="23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临床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20040" algn="l" rtl="0" eaLnBrk="0">
                <a:lnSpc>
                  <a:spcPct val="86000"/>
                </a:lnSpc>
                <a:spcBef>
                  <a:spcPts val="615"/>
                </a:spcBef>
              </a:pPr>
              <a:r>
                <a:rPr sz="2300" b="1" kern="0" spc="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试验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64" name="textbox 264"/>
            <p:cNvSpPr/>
            <p:nvPr/>
          </p:nvSpPr>
          <p:spPr>
            <a:xfrm>
              <a:off x="221087" y="264489"/>
              <a:ext cx="1242694" cy="10953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8000"/>
                </a:lnSpc>
              </a:pPr>
              <a:r>
                <a:rPr sz="23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胶原蛋白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3335" algn="l" rtl="0" eaLnBrk="0">
                <a:lnSpc>
                  <a:spcPct val="87000"/>
                </a:lnSpc>
                <a:spcBef>
                  <a:spcPts val="585"/>
                </a:spcBef>
              </a:pPr>
              <a:r>
                <a:rPr sz="2300" b="1" kern="0" spc="90" dirty="0">
                  <a:solidFill>
                    <a:srgbClr val="FD7F13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原料</a:t>
              </a:r>
              <a:r>
                <a:rPr sz="23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功效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19405" algn="l" rtl="0" eaLnBrk="0">
                <a:lnSpc>
                  <a:spcPct val="88000"/>
                </a:lnSpc>
                <a:spcBef>
                  <a:spcPts val="585"/>
                </a:spcBef>
              </a:pPr>
              <a:r>
                <a:rPr sz="2300" b="1" kern="0" spc="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测定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266" name="textbox 266"/>
            <p:cNvSpPr/>
            <p:nvPr/>
          </p:nvSpPr>
          <p:spPr>
            <a:xfrm>
              <a:off x="2597257" y="264489"/>
              <a:ext cx="1242694" cy="10953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8000"/>
                </a:lnSpc>
              </a:pPr>
              <a:r>
                <a:rPr sz="23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胶原蛋白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5875" algn="l" rtl="0" eaLnBrk="0">
                <a:lnSpc>
                  <a:spcPct val="88000"/>
                </a:lnSpc>
                <a:spcBef>
                  <a:spcPts val="570"/>
                </a:spcBef>
              </a:pPr>
              <a:r>
                <a:rPr sz="2300" b="1" kern="0" spc="80" dirty="0">
                  <a:solidFill>
                    <a:srgbClr val="FD7F13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制剂</a:t>
              </a:r>
              <a:r>
                <a:rPr sz="23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功效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19405" algn="l" rtl="0" eaLnBrk="0">
                <a:lnSpc>
                  <a:spcPct val="88000"/>
                </a:lnSpc>
                <a:spcBef>
                  <a:spcPts val="575"/>
                </a:spcBef>
              </a:pPr>
              <a:r>
                <a:rPr sz="2300" b="1" kern="0" spc="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测定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68" name="textbox 268"/>
          <p:cNvSpPr/>
          <p:nvPr/>
        </p:nvSpPr>
        <p:spPr>
          <a:xfrm>
            <a:off x="538988" y="535940"/>
            <a:ext cx="7479030" cy="21977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7790" algn="l" rtl="0" eaLnBrk="0">
              <a:lnSpc>
                <a:spcPct val="87000"/>
              </a:lnSpc>
              <a:spcBef>
                <a:spcPts val="0"/>
              </a:spcBef>
              <a:tabLst>
                <a:tab pos="342900" algn="l"/>
              </a:tabLst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高端医用胶原新行业标准制造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63245" algn="l" rtl="0" eaLnBrk="0">
              <a:lnSpc>
                <a:spcPts val="2060"/>
              </a:lnSpc>
              <a:spcBef>
                <a:spcPts val="455"/>
              </a:spcBef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多美康生物已完成110+份第三方权威检测报告</a:t>
            </a:r>
            <a:r>
              <a:rPr sz="1600" kern="0" spc="90" baseline="30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（全国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首家械二新标准）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9000"/>
              </a:lnSpc>
            </a:pP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从原料到制剂、</a:t>
            </a:r>
            <a:r>
              <a:rPr sz="1500" kern="0" spc="-3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从械到妆、</a:t>
            </a:r>
            <a:r>
              <a:rPr sz="1500" kern="0" spc="-3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人体试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验从功效性到安全性</a:t>
            </a:r>
            <a:r>
              <a:rPr sz="1500" kern="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，全方位保障产品质量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0" name="path 270"/>
          <p:cNvSpPr/>
          <p:nvPr/>
        </p:nvSpPr>
        <p:spPr>
          <a:xfrm>
            <a:off x="551688" y="548640"/>
            <a:ext cx="85344" cy="499871"/>
          </a:xfrm>
          <a:custGeom>
            <a:avLst/>
            <a:gdLst/>
            <a:ahLst/>
            <a:cxnLst/>
            <a:rect l="0" t="0" r="0" b="0"/>
            <a:pathLst>
              <a:path w="134" h="787">
                <a:moveTo>
                  <a:pt x="0" y="0"/>
                </a:moveTo>
                <a:lnTo>
                  <a:pt x="134" y="0"/>
                </a:lnTo>
                <a:lnTo>
                  <a:pt x="134" y="787"/>
                </a:lnTo>
                <a:lnTo>
                  <a:pt x="0" y="787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2" name="textbox 272"/>
          <p:cNvSpPr/>
          <p:nvPr/>
        </p:nvSpPr>
        <p:spPr>
          <a:xfrm>
            <a:off x="1769752" y="6215278"/>
            <a:ext cx="6010909" cy="183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0" baseline="22000" dirty="0">
                <a:solidFill>
                  <a:srgbClr val="000000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*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检测报告来源于清华大学、复旦大学、四川大学华西医学院及部分权威</a:t>
            </a: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第三方检测实验室</a:t>
            </a:r>
            <a:endParaRPr sz="12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rect 386"/>
          <p:cNvSpPr/>
          <p:nvPr/>
        </p:nvSpPr>
        <p:spPr>
          <a:xfrm>
            <a:off x="0" y="0"/>
            <a:ext cx="11664695" cy="6858000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88" name="picture 3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4899" y="5575225"/>
            <a:ext cx="11093373" cy="1066408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 rot="21600000">
            <a:off x="2012314" y="2808605"/>
            <a:ext cx="8127365" cy="1200149"/>
            <a:chOff x="0" y="0"/>
            <a:chExt cx="8127365" cy="1200149"/>
          </a:xfrm>
        </p:grpSpPr>
        <p:pic>
          <p:nvPicPr>
            <p:cNvPr id="390" name="picture 39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8127365" cy="1200149"/>
            </a:xfrm>
            <a:prstGeom prst="rect">
              <a:avLst/>
            </a:prstGeom>
          </p:spPr>
        </p:pic>
        <p:sp>
          <p:nvSpPr>
            <p:cNvPr id="392" name="textbox 392"/>
            <p:cNvSpPr/>
            <p:nvPr/>
          </p:nvSpPr>
          <p:spPr>
            <a:xfrm>
              <a:off x="-12700" y="-12700"/>
              <a:ext cx="8153400" cy="12255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725805" algn="l" rtl="0" eaLnBrk="0">
                <a:lnSpc>
                  <a:spcPts val="7120"/>
                </a:lnSpc>
                <a:spcBef>
                  <a:spcPts val="0"/>
                </a:spcBef>
              </a:pPr>
              <a:r>
                <a:rPr sz="53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能给您带来什么好处？</a:t>
              </a:r>
              <a:endParaRPr sz="5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1150145" y="1596090"/>
            <a:ext cx="3828290" cy="438403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谢</a:t>
            </a:r>
            <a:r>
              <a:rPr lang="zh-CN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主任</a:t>
            </a: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 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中南大学</a:t>
            </a:r>
            <a:r>
              <a:rPr lang="en-US" altLang="zh-CN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**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医院皮肤科教授</a:t>
            </a:r>
            <a:endParaRPr lang="zh-CN" altLang="en-US" sz="1400" b="1" dirty="0">
              <a:solidFill>
                <a:srgbClr val="4CC1BB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1177290" y="1939925"/>
            <a:ext cx="5684520" cy="467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修复皮肤屏障需要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“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膜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”+“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霜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”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，先修复后治疗， 有破必有立，边破边立。因此在术前和术后必须建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“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立</a:t>
            </a:r>
            <a:r>
              <a:rPr lang="en-US" altLang="zh-CN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”</a:t>
            </a:r>
            <a:r>
              <a:rPr lang="zh-CN" altLang="en-US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新的皮肤屏障。就像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“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鱼儿离不开水，皮肤离不开胶原蛋白。</a:t>
            </a:r>
            <a:r>
              <a:rPr lang="en-US" altLang="zh-CN" sz="14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”</a:t>
            </a:r>
            <a:endParaRPr lang="en-US" altLang="zh-CN" sz="14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1166263" y="2660049"/>
            <a:ext cx="2521462" cy="406168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杨</a:t>
            </a:r>
            <a:r>
              <a:rPr lang="zh-CN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教授</a:t>
            </a: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 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皮肤激光美容整形中心教授</a:t>
            </a:r>
            <a:endParaRPr lang="zh-CN" altLang="en-US" sz="1400" b="1" dirty="0">
              <a:solidFill>
                <a:srgbClr val="4CC1BB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1174750" y="3015615"/>
            <a:ext cx="5797550" cy="467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sz="1000" dirty="0" err="1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整形美容术后皮肤修复十分重要，修复好坏直接影响治疗效果</a:t>
            </a:r>
            <a:r>
              <a:rPr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。</a:t>
            </a:r>
            <a:r>
              <a:rPr lang="zh-CN" altLang="en-US"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胶原蛋白作为优质的生物医学材料，在皮肤屏障的修复中发挥着至关重要的作用，人源化修复，再生复原，优质抗老。</a:t>
            </a:r>
            <a:endParaRPr lang="zh-CN" altLang="en-US" sz="1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1195920" y="4023491"/>
            <a:ext cx="3041099" cy="3997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王主任</a:t>
            </a: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 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北京</a:t>
            </a:r>
            <a:r>
              <a:rPr lang="en-US" altLang="zh-CN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**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医院整形外科教授</a:t>
            </a:r>
            <a:endParaRPr lang="zh-CN" altLang="en-US" sz="1400" b="1" dirty="0">
              <a:solidFill>
                <a:srgbClr val="4CC1BB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1204945" y="4410962"/>
            <a:ext cx="4845720" cy="4680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sz="1000" dirty="0" err="1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有创伤必有修复，有修复必有胶原参与。</a:t>
            </a:r>
            <a:r>
              <a:rPr sz="1400" b="1" dirty="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III型胶原蛋白参与少留疤</a:t>
            </a:r>
            <a:r>
              <a:rPr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。</a:t>
            </a:r>
            <a:endParaRPr sz="1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4" name="文本框 33"/>
          <p:cNvSpPr txBox="1"/>
          <p:nvPr>
            <p:custDataLst>
              <p:tags r:id="rId7"/>
            </p:custDataLst>
          </p:nvPr>
        </p:nvSpPr>
        <p:spPr>
          <a:xfrm>
            <a:off x="1233313" y="5029289"/>
            <a:ext cx="2096598" cy="39972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algn="l"/>
            <a:r>
              <a:rPr lang="zh-CN" altLang="en-US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谢主任</a:t>
            </a:r>
            <a:r>
              <a:rPr lang="en-US" altLang="zh-CN" sz="1800" b="1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 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北京</a:t>
            </a:r>
            <a:r>
              <a:rPr lang="en-US" altLang="zh-CN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**</a:t>
            </a:r>
            <a:r>
              <a:rPr lang="zh-CN" altLang="en-US" sz="1400" b="1" dirty="0">
                <a:solidFill>
                  <a:srgbClr val="4CC1BB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医院整形外科教授</a:t>
            </a:r>
            <a:endParaRPr lang="zh-CN" altLang="en-US" sz="1400" b="1" dirty="0">
              <a:solidFill>
                <a:srgbClr val="4CC1BB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>
          <a:xfrm>
            <a:off x="1233805" y="5429250"/>
            <a:ext cx="5734050" cy="4679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透明质酸较为坚硬，适合填充塑形，胶原蛋白质地柔软，更适合肤质改善。水光剂型是胶原蛋白的最优选择</a:t>
            </a:r>
            <a:r>
              <a:rPr lang="zh-CN" sz="1000" dirty="0"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。</a:t>
            </a:r>
            <a:r>
              <a:rPr sz="1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改善肤质就应该选择胶原蛋白。</a:t>
            </a:r>
            <a:endParaRPr sz="1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9"/>
            </p:custDataLst>
          </p:nvPr>
        </p:nvSpPr>
        <p:spPr>
          <a:xfrm>
            <a:off x="0" y="6512560"/>
            <a:ext cx="12191365" cy="375920"/>
          </a:xfrm>
          <a:prstGeom prst="rect">
            <a:avLst/>
          </a:prstGeom>
          <a:solidFill>
            <a:srgbClr val="4CC1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3" name="图片 2" descr="bc64200c-a718-4338-9f00-84ec5c3ba52b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8160" y="3175"/>
            <a:ext cx="4055110" cy="6508750"/>
          </a:xfrm>
          <a:prstGeom prst="rect">
            <a:avLst/>
          </a:prstGeom>
        </p:spPr>
      </p:pic>
      <p:sp>
        <p:nvSpPr>
          <p:cNvPr id="402" name="path 402"/>
          <p:cNvSpPr/>
          <p:nvPr/>
        </p:nvSpPr>
        <p:spPr>
          <a:xfrm>
            <a:off x="726948" y="548640"/>
            <a:ext cx="76200" cy="560831"/>
          </a:xfrm>
          <a:custGeom>
            <a:avLst/>
            <a:gdLst/>
            <a:ahLst/>
            <a:cxnLst/>
            <a:rect l="0" t="0" r="0" b="0"/>
            <a:pathLst>
              <a:path w="120" h="883">
                <a:moveTo>
                  <a:pt x="0" y="0"/>
                </a:moveTo>
                <a:lnTo>
                  <a:pt x="120" y="0"/>
                </a:lnTo>
                <a:lnTo>
                  <a:pt x="120" y="883"/>
                </a:lnTo>
                <a:lnTo>
                  <a:pt x="0" y="883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0" name="textbox 400"/>
          <p:cNvSpPr/>
          <p:nvPr/>
        </p:nvSpPr>
        <p:spPr>
          <a:xfrm>
            <a:off x="790448" y="535940"/>
            <a:ext cx="9290050" cy="5867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8900" algn="l" rtl="0" eaLnBrk="0">
              <a:lnSpc>
                <a:spcPts val="3685"/>
              </a:lnSpc>
              <a:spcBef>
                <a:spcPts val="0"/>
              </a:spcBef>
              <a:tabLst>
                <a:tab pos="304800" algn="l"/>
              </a:tabLst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品牌力：伯纳赫-人源</a:t>
            </a: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III</a:t>
            </a:r>
            <a:r>
              <a:rPr sz="2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型胶原蛋白</a:t>
            </a:r>
            <a:r>
              <a:rPr sz="2700" b="1" kern="0" spc="8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公立医</a:t>
            </a:r>
            <a:r>
              <a:rPr sz="2700" b="1" kern="0" spc="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院</a:t>
            </a:r>
            <a:r>
              <a:rPr sz="2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推荐品牌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textbox 414"/>
          <p:cNvSpPr/>
          <p:nvPr/>
        </p:nvSpPr>
        <p:spPr>
          <a:xfrm>
            <a:off x="1137285" y="626745"/>
            <a:ext cx="10248900" cy="3848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服务力：</a:t>
            </a:r>
            <a:r>
              <a:rPr sz="2700" b="1" kern="0" spc="-6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专业化</a:t>
            </a:r>
            <a:r>
              <a:rPr sz="2700" b="1" kern="0" spc="-4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700" b="1" kern="0" spc="-7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合规化内容输出及</a:t>
            </a:r>
            <a:r>
              <a:rPr lang="zh-CN"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溯源活动</a:t>
            </a:r>
            <a:endParaRPr lang="zh-CN" sz="2700" b="1" kern="0" spc="60" dirty="0"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6" name="rect 416"/>
          <p:cNvSpPr/>
          <p:nvPr/>
        </p:nvSpPr>
        <p:spPr>
          <a:xfrm>
            <a:off x="803148" y="548640"/>
            <a:ext cx="76200" cy="560831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4840" y="4028440"/>
            <a:ext cx="4008755" cy="26708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175" y="1479550"/>
            <a:ext cx="3719195" cy="20923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175" y="4039870"/>
            <a:ext cx="3838575" cy="26587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65" y="1479550"/>
            <a:ext cx="3841750" cy="23056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5090" y="1479550"/>
            <a:ext cx="3056890" cy="20929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5090" y="4040505"/>
            <a:ext cx="3056255" cy="254190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box 418"/>
          <p:cNvSpPr/>
          <p:nvPr/>
        </p:nvSpPr>
        <p:spPr>
          <a:xfrm>
            <a:off x="790448" y="535940"/>
            <a:ext cx="7543800" cy="47053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9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8900" algn="l" rtl="0" eaLnBrk="0">
              <a:lnSpc>
                <a:spcPts val="3685"/>
              </a:lnSpc>
              <a:tabLst>
                <a:tab pos="358140" algn="l"/>
              </a:tabLst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产品力：</a:t>
            </a:r>
            <a:r>
              <a:rPr sz="2700" b="1" kern="0" spc="-6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大分子长胶原1068新国标生产上市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370" algn="l" rtl="0" eaLnBrk="0">
              <a:lnSpc>
                <a:spcPts val="3685"/>
              </a:lnSpc>
              <a:spcBef>
                <a:spcPts val="880"/>
              </a:spcBef>
            </a:pPr>
            <a:r>
              <a:rPr sz="2900" i="1" kern="0" spc="-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超大——</a:t>
            </a:r>
            <a:r>
              <a:rPr sz="2900" b="1" i="1" kern="0" spc="-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分子量13万道尔顿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370" algn="l" rtl="0" eaLnBrk="0">
              <a:lnSpc>
                <a:spcPts val="3685"/>
              </a:lnSpc>
              <a:spcBef>
                <a:spcPts val="875"/>
              </a:spcBef>
            </a:pPr>
            <a:r>
              <a:rPr sz="2900" i="1" kern="0" spc="-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超长——</a:t>
            </a:r>
            <a:r>
              <a:rPr sz="2900" b="1" i="1" kern="0" spc="-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1068个氨基酸蛋白序列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370" algn="l" rtl="0" eaLnBrk="0">
              <a:lnSpc>
                <a:spcPct val="86000"/>
              </a:lnSpc>
              <a:spcBef>
                <a:spcPts val="870"/>
              </a:spcBef>
            </a:pPr>
            <a:r>
              <a:rPr sz="2900" i="1" kern="0" spc="-1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超修复——</a:t>
            </a:r>
            <a:r>
              <a:rPr sz="2900" b="1" i="1" kern="0" spc="-1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过程灭菌，</a:t>
            </a:r>
            <a:r>
              <a:rPr sz="2900" b="1" kern="0" spc="-5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i="1" kern="0" spc="-1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高活性，</a:t>
            </a:r>
            <a:r>
              <a:rPr sz="2900" b="1" kern="0" spc="-57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i="1" kern="0" spc="-13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高含</a:t>
            </a:r>
            <a:r>
              <a:rPr sz="2900" b="1" i="1" kern="0" spc="-1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87000"/>
              </a:lnSpc>
              <a:spcBef>
                <a:spcPts val="355"/>
              </a:spcBef>
            </a:pPr>
            <a:r>
              <a:rPr sz="2900" b="1" i="1" kern="0" spc="-16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修复快</a:t>
            </a:r>
            <a:r>
              <a:rPr sz="2900" b="1" i="1" kern="0" spc="-15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900" b="1" kern="0" spc="-6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i="1" kern="0" spc="-15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不排异，</a:t>
            </a:r>
            <a:r>
              <a:rPr sz="2900" b="1" kern="0" spc="-58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i="1" kern="0" spc="-15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少留疤，</a:t>
            </a:r>
            <a:r>
              <a:rPr sz="2900" b="1" kern="0" spc="-61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900" b="1" i="1" kern="0" spc="-15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细嫩弹</a:t>
            </a:r>
            <a:r>
              <a:rPr sz="2900" b="1" i="1" kern="0" spc="-12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滑</a:t>
            </a:r>
            <a:endParaRPr sz="2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0" name="path 420"/>
          <p:cNvSpPr/>
          <p:nvPr/>
        </p:nvSpPr>
        <p:spPr>
          <a:xfrm>
            <a:off x="803148" y="548640"/>
            <a:ext cx="76200" cy="560831"/>
          </a:xfrm>
          <a:custGeom>
            <a:avLst/>
            <a:gdLst/>
            <a:ahLst/>
            <a:cxnLst/>
            <a:rect l="0" t="0" r="0" b="0"/>
            <a:pathLst>
              <a:path w="120" h="883">
                <a:moveTo>
                  <a:pt x="0" y="0"/>
                </a:moveTo>
                <a:lnTo>
                  <a:pt x="120" y="0"/>
                </a:lnTo>
                <a:lnTo>
                  <a:pt x="120" y="883"/>
                </a:lnTo>
                <a:lnTo>
                  <a:pt x="0" y="883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22" name="picture 4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519159" y="3060191"/>
            <a:ext cx="3337559" cy="3726179"/>
          </a:xfrm>
          <a:prstGeom prst="rect">
            <a:avLst/>
          </a:prstGeom>
        </p:spPr>
      </p:pic>
      <p:pic>
        <p:nvPicPr>
          <p:cNvPr id="424" name="picture 4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519159" y="12191"/>
            <a:ext cx="3334511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picture 4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63751" y="403860"/>
            <a:ext cx="10751819" cy="5992367"/>
          </a:xfrm>
          <a:prstGeom prst="rect">
            <a:avLst/>
          </a:prstGeom>
        </p:spPr>
      </p:pic>
      <p:sp>
        <p:nvSpPr>
          <p:cNvPr id="428" name="rect 428"/>
          <p:cNvSpPr/>
          <p:nvPr/>
        </p:nvSpPr>
        <p:spPr>
          <a:xfrm>
            <a:off x="803148" y="548640"/>
            <a:ext cx="76200" cy="560831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rect 43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32" name="picture 4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4899" y="5575225"/>
            <a:ext cx="11093373" cy="106640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21600000">
            <a:off x="2012314" y="2808605"/>
            <a:ext cx="8127365" cy="1200149"/>
            <a:chOff x="0" y="0"/>
            <a:chExt cx="8127365" cy="1200149"/>
          </a:xfrm>
        </p:grpSpPr>
        <p:pic>
          <p:nvPicPr>
            <p:cNvPr id="434" name="picture 4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8127365" cy="1200149"/>
            </a:xfrm>
            <a:prstGeom prst="rect">
              <a:avLst/>
            </a:prstGeom>
          </p:spPr>
        </p:pic>
        <p:sp>
          <p:nvSpPr>
            <p:cNvPr id="436" name="textbox 436"/>
            <p:cNvSpPr/>
            <p:nvPr/>
          </p:nvSpPr>
          <p:spPr>
            <a:xfrm>
              <a:off x="-12700" y="-12700"/>
              <a:ext cx="8153400" cy="12255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096135" algn="l" rtl="0" eaLnBrk="0">
                <a:lnSpc>
                  <a:spcPts val="7120"/>
                </a:lnSpc>
                <a:spcBef>
                  <a:spcPts val="0"/>
                </a:spcBef>
              </a:pPr>
              <a:r>
                <a:rPr sz="53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怎么样合作？</a:t>
              </a:r>
              <a:endParaRPr sz="5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textbox 438"/>
          <p:cNvSpPr/>
          <p:nvPr/>
        </p:nvSpPr>
        <p:spPr>
          <a:xfrm>
            <a:off x="784225" y="418465"/>
            <a:ext cx="6258560" cy="5835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0" algn="l" rtl="0" eaLnBrk="0">
              <a:lnSpc>
                <a:spcPts val="3685"/>
              </a:lnSpc>
              <a:spcBef>
                <a:spcPts val="0"/>
              </a:spcBef>
              <a:tabLst>
                <a:tab pos="398145" algn="l"/>
              </a:tabLst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25年多美康合作模式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7000"/>
              </a:lnSpc>
            </a:pPr>
            <a:r>
              <a:rPr lang="en-US" sz="2300" b="1" kern="0" spc="1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1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械</a:t>
            </a:r>
            <a:r>
              <a:rPr sz="2300" b="1" kern="0" spc="-3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1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+妆伯纳赫</a:t>
            </a:r>
            <a:r>
              <a:rPr sz="23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OBM</a:t>
            </a:r>
            <a:r>
              <a:rPr sz="2300" b="1" kern="0" spc="1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23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OEM</a:t>
            </a:r>
            <a:r>
              <a:rPr sz="2300" b="1" kern="0" spc="14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23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ODM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1945" algn="l" rtl="0" eaLnBrk="0">
              <a:lnSpc>
                <a:spcPts val="3100"/>
              </a:lnSpc>
              <a:spcBef>
                <a:spcPts val="690"/>
              </a:spcBef>
            </a:pPr>
            <a:r>
              <a:rPr sz="23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1.电商——大主播+大品</a:t>
            </a:r>
            <a:r>
              <a:rPr sz="2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牌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07975" algn="l" rtl="0" eaLnBrk="0">
              <a:lnSpc>
                <a:spcPts val="3100"/>
              </a:lnSpc>
              <a:spcBef>
                <a:spcPts val="695"/>
              </a:spcBef>
            </a:pPr>
            <a:r>
              <a:rPr sz="23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2.私域——大团长+</a:t>
            </a:r>
            <a:r>
              <a:rPr sz="23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大平台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1785" algn="l" rtl="0" eaLnBrk="0">
              <a:lnSpc>
                <a:spcPts val="3100"/>
              </a:lnSpc>
              <a:spcBef>
                <a:spcPts val="695"/>
              </a:spcBef>
            </a:pPr>
            <a:r>
              <a:rPr sz="2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sz="2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OTC</a:t>
            </a:r>
            <a:r>
              <a:rPr sz="2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——大连锁+大平台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2735" algn="l" rtl="0" eaLnBrk="0">
              <a:lnSpc>
                <a:spcPts val="3100"/>
              </a:lnSpc>
              <a:spcBef>
                <a:spcPts val="695"/>
              </a:spcBef>
            </a:pPr>
            <a:r>
              <a:rPr sz="23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4.医美——大机构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6230" algn="l" rtl="0" eaLnBrk="0">
              <a:lnSpc>
                <a:spcPts val="3100"/>
              </a:lnSpc>
              <a:spcBef>
                <a:spcPts val="695"/>
              </a:spcBef>
            </a:pPr>
            <a:r>
              <a:rPr sz="23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5.医院——大省代+大工业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5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07975" algn="l" rtl="0" eaLnBrk="0">
              <a:lnSpc>
                <a:spcPts val="3100"/>
              </a:lnSpc>
              <a:spcBef>
                <a:spcPts val="5"/>
              </a:spcBef>
            </a:pPr>
            <a:r>
              <a:rPr sz="23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6.外贸——大国代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0" name="path 440"/>
          <p:cNvSpPr/>
          <p:nvPr/>
        </p:nvSpPr>
        <p:spPr>
          <a:xfrm>
            <a:off x="797052" y="431291"/>
            <a:ext cx="114300" cy="612648"/>
          </a:xfrm>
          <a:custGeom>
            <a:avLst/>
            <a:gdLst/>
            <a:ahLst/>
            <a:cxnLst/>
            <a:rect l="0" t="0" r="0" b="0"/>
            <a:pathLst>
              <a:path w="180" h="964">
                <a:moveTo>
                  <a:pt x="0" y="0"/>
                </a:moveTo>
                <a:lnTo>
                  <a:pt x="180" y="0"/>
                </a:lnTo>
                <a:lnTo>
                  <a:pt x="180" y="964"/>
                </a:lnTo>
                <a:lnTo>
                  <a:pt x="0" y="964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42" name="picture 4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680959" y="403860"/>
            <a:ext cx="4259579" cy="621944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rect 462"/>
          <p:cNvSpPr/>
          <p:nvPr/>
        </p:nvSpPr>
        <p:spPr>
          <a:xfrm>
            <a:off x="0" y="0"/>
            <a:ext cx="12167616" cy="6858000"/>
          </a:xfrm>
          <a:prstGeom prst="rect">
            <a:avLst/>
          </a:prstGeom>
          <a:solidFill>
            <a:srgbClr val="FD80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64" name="picture 4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3716" y="0"/>
            <a:ext cx="6083808" cy="5871971"/>
          </a:xfrm>
          <a:prstGeom prst="rect">
            <a:avLst/>
          </a:prstGeom>
        </p:spPr>
      </p:pic>
      <p:sp>
        <p:nvSpPr>
          <p:cNvPr id="466" name="textbox 466"/>
          <p:cNvSpPr/>
          <p:nvPr/>
        </p:nvSpPr>
        <p:spPr>
          <a:xfrm>
            <a:off x="7165114" y="5167792"/>
            <a:ext cx="3521709" cy="8953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130" algn="l" rtl="0" eaLnBrk="0">
              <a:lnSpc>
                <a:spcPts val="1740"/>
              </a:lnSpc>
            </a:pP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[营销中心]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多美康（北京）</a:t>
            </a:r>
            <a:r>
              <a:rPr sz="1400" b="1" kern="0" spc="-2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生物医药有限公司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100000"/>
              </a:lnSpc>
            </a:pP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[地  址] 北京市昌平区生命科学院18号A座103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130" algn="l" rtl="0" eaLnBrk="0">
              <a:lnSpc>
                <a:spcPts val="1740"/>
              </a:lnSpc>
            </a:pPr>
            <a:r>
              <a:rPr sz="13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[电  话]李文强</a:t>
            </a:r>
            <a:r>
              <a:rPr sz="1300" b="1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135</a:t>
            </a:r>
            <a:r>
              <a:rPr sz="1300" b="1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01137512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8" name="path 468"/>
          <p:cNvSpPr/>
          <p:nvPr/>
        </p:nvSpPr>
        <p:spPr>
          <a:xfrm>
            <a:off x="6902196" y="5222748"/>
            <a:ext cx="44195" cy="812291"/>
          </a:xfrm>
          <a:custGeom>
            <a:avLst/>
            <a:gdLst/>
            <a:ahLst/>
            <a:cxnLst/>
            <a:rect l="0" t="0" r="0" b="0"/>
            <a:pathLst>
              <a:path w="69" h="1279">
                <a:moveTo>
                  <a:pt x="0" y="0"/>
                </a:moveTo>
                <a:lnTo>
                  <a:pt x="69" y="0"/>
                </a:lnTo>
                <a:lnTo>
                  <a:pt x="69" y="1279"/>
                </a:lnTo>
                <a:lnTo>
                  <a:pt x="0" y="1279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70" name="picture 4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52260" y="5792906"/>
            <a:ext cx="11825527" cy="1065093"/>
          </a:xfrm>
          <a:prstGeom prst="rect">
            <a:avLst/>
          </a:prstGeom>
        </p:spPr>
      </p:pic>
      <p:sp>
        <p:nvSpPr>
          <p:cNvPr id="472" name="textbox 472"/>
          <p:cNvSpPr/>
          <p:nvPr/>
        </p:nvSpPr>
        <p:spPr>
          <a:xfrm>
            <a:off x="7130357" y="3809210"/>
            <a:ext cx="2601595" cy="8953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05"/>
              </a:lnSpc>
            </a:pP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[生产基地]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25"/>
              </a:spcBef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山东多美康生物医药有限公司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ts val="1740"/>
              </a:lnSpc>
            </a:pPr>
            <a:r>
              <a:rPr sz="14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[地  址]</a:t>
            </a:r>
            <a:r>
              <a:rPr sz="1400" b="1" kern="0" spc="2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山东省菏泽市定陶区S351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740"/>
              </a:lnSpc>
            </a:pPr>
            <a:r>
              <a:rPr sz="13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[电</a:t>
            </a:r>
            <a:r>
              <a:rPr sz="1300" b="1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3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话]</a:t>
            </a:r>
            <a:r>
              <a:rPr sz="1300" b="1" kern="0" spc="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0530-6</a:t>
            </a:r>
            <a:r>
              <a:rPr sz="13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277775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4" name="path 474"/>
          <p:cNvSpPr/>
          <p:nvPr/>
        </p:nvSpPr>
        <p:spPr>
          <a:xfrm>
            <a:off x="6906767" y="3864863"/>
            <a:ext cx="45719" cy="810767"/>
          </a:xfrm>
          <a:custGeom>
            <a:avLst/>
            <a:gdLst/>
            <a:ahLst/>
            <a:cxnLst/>
            <a:rect l="0" t="0" r="0" b="0"/>
            <a:pathLst>
              <a:path w="71" h="1276">
                <a:moveTo>
                  <a:pt x="0" y="0"/>
                </a:moveTo>
                <a:lnTo>
                  <a:pt x="71" y="0"/>
                </a:lnTo>
                <a:lnTo>
                  <a:pt x="71" y="1276"/>
                </a:lnTo>
                <a:lnTo>
                  <a:pt x="0" y="12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 14"/>
          <p:cNvSpPr/>
          <p:nvPr/>
        </p:nvSpPr>
        <p:spPr>
          <a:xfrm>
            <a:off x="0" y="0"/>
            <a:ext cx="12192000" cy="6830568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4899" y="5575225"/>
            <a:ext cx="11093373" cy="1066408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 rot="21600000">
            <a:off x="2976245" y="2828925"/>
            <a:ext cx="5877559" cy="1200150"/>
            <a:chOff x="0" y="0"/>
            <a:chExt cx="5877559" cy="1200150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877559" cy="1200150"/>
            </a:xfrm>
            <a:prstGeom prst="rect">
              <a:avLst/>
            </a:prstGeom>
          </p:spPr>
        </p:pic>
        <p:sp>
          <p:nvSpPr>
            <p:cNvPr id="20" name="textbox 20"/>
            <p:cNvSpPr/>
            <p:nvPr/>
          </p:nvSpPr>
          <p:spPr>
            <a:xfrm>
              <a:off x="-12700" y="-12700"/>
              <a:ext cx="5902959" cy="12255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089025" algn="l" rtl="0" eaLnBrk="0">
                <a:lnSpc>
                  <a:spcPts val="7120"/>
                </a:lnSpc>
                <a:spcBef>
                  <a:spcPts val="5"/>
                </a:spcBef>
              </a:pPr>
              <a:r>
                <a:rPr sz="53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多美康是谁？</a:t>
              </a:r>
              <a:endParaRPr sz="5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842010" y="1471931"/>
            <a:ext cx="6482334" cy="168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合成生物学“胶原基生物医用材料”链主生态平台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ts val="31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全球重组人胶原蛋白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ECM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基质修复医学产业化平台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ts val="3100"/>
              </a:lnSpc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全球高端西林瓶医疗器械首选供应商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ts val="3100"/>
              </a:lnSpc>
            </a:pP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（HGP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人类基因组计划+</a:t>
            </a:r>
            <a:r>
              <a:rPr lang="en-US" alt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HPP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人类蛋白质组计划）</a:t>
            </a:r>
            <a:endParaRPr lang="zh-CN" altLang="en-US"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1815" y="3285490"/>
            <a:ext cx="6540500" cy="21780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66675">
              <a:lnSpc>
                <a:spcPts val="208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n-US" sz="1000" kern="100" dirty="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ea"/>
              </a:rPr>
              <a:t>     </a:t>
            </a:r>
            <a:r>
              <a:rPr 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多美康（北京）生物医药有限公司成立于 2013 年，是专注全长重组人源胶原蛋白研发、生产及全场景应用的合成生物学专精特新企业，解决人类健康与美丽的问题。</a:t>
            </a:r>
            <a:endParaRPr lang="zh-CN" altLang="en-US" sz="1000" kern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6675">
              <a:lnSpc>
                <a:spcPts val="208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zh-CN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以北京科研为基础，以山东生产基地为供应链，以伯纳赫品牌为触点，构建 “科、工、贸、网、服、店” 六位一体主权模型，打造 </a:t>
            </a:r>
            <a:r>
              <a:rPr lang="en-US" altLang="zh-CN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S2F2B2D2C </a:t>
            </a:r>
            <a:r>
              <a:rPr lang="zh-CN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创新商业模式，形成合成生物学“胶原基生物医用材料”全产业链平台。</a:t>
            </a:r>
            <a:endParaRPr lang="zh-CN" altLang="en-US" sz="1000" kern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66675">
              <a:lnSpc>
                <a:spcPts val="208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zh-CN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拥有 56 项国内外专利集群、打造三维管线：①供应链+</a:t>
            </a:r>
            <a:r>
              <a:rPr lang="en-US" altLang="zh-CN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ODM+</a:t>
            </a:r>
            <a:r>
              <a:rPr lang="zh-CN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自有品牌 ②外涂+口服+注射，17+ 张二类医疗器械注册证、111 +张功效型护肤品证，全国首家获批全长肽链 </a:t>
            </a:r>
            <a:r>
              <a:rPr lang="en-US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Ⅲ </a:t>
            </a:r>
            <a:r>
              <a:rPr lang="zh-CN" altLang="en-US" sz="1000" kern="1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型胶原蛋白 1068 二类医疗器械，专注解决皮肤屏障与粘膜屏障的 “病” 与 “美”，致力打造生物硬科技数智化企业，健康中国、漂亮全球。</a:t>
            </a:r>
            <a:endParaRPr lang="zh-CN" altLang="en-US" sz="1000" kern="1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66115" y="620395"/>
            <a:ext cx="6009640" cy="843915"/>
            <a:chOff x="1283" y="1635"/>
            <a:chExt cx="9464" cy="1329"/>
          </a:xfrm>
        </p:grpSpPr>
        <p:sp>
          <p:nvSpPr>
            <p:cNvPr id="26" name="文本框 25"/>
            <p:cNvSpPr txBox="1"/>
            <p:nvPr>
              <p:custDataLst>
                <p:tags r:id="rId1"/>
              </p:custDataLst>
            </p:nvPr>
          </p:nvSpPr>
          <p:spPr>
            <a:xfrm>
              <a:off x="1560" y="1635"/>
              <a:ext cx="2964" cy="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200" b="1" dirty="0">
                  <a:solidFill>
                    <a:srgbClr val="FD7F13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企业介绍</a:t>
              </a:r>
              <a:endParaRPr lang="zh-CN" altLang="en-US" sz="22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283" y="1750"/>
              <a:ext cx="144" cy="1069"/>
            </a:xfrm>
            <a:prstGeom prst="rect">
              <a:avLst/>
            </a:prstGeom>
            <a:solidFill>
              <a:srgbClr val="FD7F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2"/>
              </p:custDataLst>
            </p:nvPr>
          </p:nvSpPr>
          <p:spPr>
            <a:xfrm>
              <a:off x="1578" y="2139"/>
              <a:ext cx="9169" cy="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3600"/>
                </a:lnSpc>
              </a:pPr>
              <a:r>
                <a:rPr lang="zh-CN" altLang="en-US" sz="2800" b="1" dirty="0">
                  <a:solidFill>
                    <a:srgbClr val="FD7F1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多美康生物</a:t>
              </a:r>
              <a:r>
                <a:rPr lang="en-US" altLang="zh-CN" sz="2800" b="1" dirty="0">
                  <a:solidFill>
                    <a:srgbClr val="FD7F1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——</a:t>
              </a:r>
              <a:r>
                <a:rPr lang="zh-CN" altLang="en-US" sz="2800" b="1" dirty="0">
                  <a:solidFill>
                    <a:srgbClr val="FD7F1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多美丽 多健康</a:t>
              </a:r>
              <a:endParaRPr lang="zh-CN" altLang="en-US" sz="2800" b="1" dirty="0">
                <a:solidFill>
                  <a:srgbClr val="FD7F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" y="5549265"/>
            <a:ext cx="1374140" cy="920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610" y="5563870"/>
            <a:ext cx="1372235" cy="9150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980" y="5592445"/>
            <a:ext cx="1366520" cy="920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2315" y="5582285"/>
            <a:ext cx="1409700" cy="9315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 descr="未标题-2_画板 1"/>
          <p:cNvPicPr/>
          <p:nvPr/>
        </p:nvPicPr>
        <p:blipFill>
          <a:blip r:embed="rId7">
            <a:alphaModFix amt="10000"/>
          </a:blip>
          <a:srcRect l="5572" t="36384" r="5369" b="42738"/>
          <a:stretch>
            <a:fillRect/>
          </a:stretch>
        </p:blipFill>
        <p:spPr>
          <a:xfrm>
            <a:off x="8774089" y="6379810"/>
            <a:ext cx="3476966" cy="42210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0916" y="3023817"/>
            <a:ext cx="1423730" cy="167632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6935" y="4582795"/>
            <a:ext cx="3695700" cy="2359025"/>
          </a:xfrm>
          <a:prstGeom prst="rect">
            <a:avLst/>
          </a:prstGeom>
          <a:ln>
            <a:noFill/>
          </a:ln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96935" y="0"/>
            <a:ext cx="3696970" cy="2342515"/>
          </a:xfrm>
          <a:prstGeom prst="rect">
            <a:avLst/>
          </a:prstGeom>
          <a:ln>
            <a:noFill/>
          </a:ln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89315" y="2337435"/>
            <a:ext cx="3729990" cy="2363470"/>
          </a:xfrm>
          <a:prstGeom prst="rect">
            <a:avLst/>
          </a:prstGeom>
          <a:ln>
            <a:noFill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3055" y="5567680"/>
            <a:ext cx="1410970" cy="9556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8310" y="5575300"/>
            <a:ext cx="1400810" cy="9480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014215" y="1348740"/>
            <a:ext cx="3721608" cy="2321051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014716" y="1348740"/>
            <a:ext cx="3622548" cy="2321051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014215" y="3899915"/>
            <a:ext cx="3721608" cy="22098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007096" y="3899915"/>
            <a:ext cx="3630168" cy="22098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60604" y="1348740"/>
            <a:ext cx="3442715" cy="2321051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60604" y="3899915"/>
            <a:ext cx="3442715" cy="2209800"/>
          </a:xfrm>
          <a:prstGeom prst="rect">
            <a:avLst/>
          </a:prstGeom>
        </p:spPr>
      </p:pic>
      <p:sp>
        <p:nvSpPr>
          <p:cNvPr id="42" name="textbox 42"/>
          <p:cNvSpPr/>
          <p:nvPr/>
        </p:nvSpPr>
        <p:spPr>
          <a:xfrm>
            <a:off x="872743" y="538988"/>
            <a:ext cx="3924934" cy="5441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6205" algn="l" rtl="0" eaLnBrk="0">
              <a:lnSpc>
                <a:spcPct val="87000"/>
              </a:lnSpc>
              <a:spcBef>
                <a:spcPts val="5"/>
              </a:spcBef>
              <a:tabLst>
                <a:tab pos="363220" algn="l"/>
              </a:tabLst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多美康山东工厂云参观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path 44"/>
          <p:cNvSpPr/>
          <p:nvPr/>
        </p:nvSpPr>
        <p:spPr>
          <a:xfrm>
            <a:off x="885443" y="551688"/>
            <a:ext cx="103632" cy="512064"/>
          </a:xfrm>
          <a:custGeom>
            <a:avLst/>
            <a:gdLst/>
            <a:ahLst/>
            <a:cxnLst/>
            <a:rect l="0" t="0" r="0" b="0"/>
            <a:pathLst>
              <a:path w="163" h="806">
                <a:moveTo>
                  <a:pt x="0" y="0"/>
                </a:moveTo>
                <a:lnTo>
                  <a:pt x="163" y="0"/>
                </a:lnTo>
                <a:lnTo>
                  <a:pt x="163" y="806"/>
                </a:lnTo>
                <a:lnTo>
                  <a:pt x="0" y="806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8739" name="矩形 6"/>
          <p:cNvSpPr/>
          <p:nvPr/>
        </p:nvSpPr>
        <p:spPr>
          <a:xfrm>
            <a:off x="885190" y="551815"/>
            <a:ext cx="104140" cy="511810"/>
          </a:xfrm>
          <a:prstGeom prst="rect">
            <a:avLst/>
          </a:prstGeom>
          <a:solidFill>
            <a:srgbClr val="FD7F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auto"/>
            <a:endParaRPr kumimoji="1" lang="zh-CN" altLang="en-US" sz="135" strike="noStrike" noProof="1"/>
          </a:p>
        </p:txBody>
      </p:sp>
      <p:sp>
        <p:nvSpPr>
          <p:cNvPr id="4" name="文本框 3"/>
          <p:cNvSpPr txBox="1"/>
          <p:nvPr/>
        </p:nvSpPr>
        <p:spPr>
          <a:xfrm>
            <a:off x="1137920" y="541655"/>
            <a:ext cx="5987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多美康山东工厂生产线云参观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20" y="1377950"/>
            <a:ext cx="3783330" cy="252285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620" y="1377950"/>
            <a:ext cx="3672840" cy="25228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2155" y="1378585"/>
            <a:ext cx="3345815" cy="25222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520" y="4179570"/>
            <a:ext cx="3346450" cy="22917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2620" y="4180205"/>
            <a:ext cx="3673475" cy="22771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" y="4187825"/>
            <a:ext cx="3782695" cy="2283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30708" y="1188719"/>
            <a:ext cx="3810000" cy="2295144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30708" y="3907535"/>
            <a:ext cx="3810000" cy="2295144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089392" y="3907535"/>
            <a:ext cx="3770375" cy="2296667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089392" y="1188719"/>
            <a:ext cx="3770375" cy="2295144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311395" y="1188719"/>
            <a:ext cx="3573780" cy="2295144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311395" y="3907535"/>
            <a:ext cx="3573780" cy="2295144"/>
          </a:xfrm>
          <a:prstGeom prst="rect">
            <a:avLst/>
          </a:prstGeom>
        </p:spPr>
      </p:pic>
      <p:sp>
        <p:nvSpPr>
          <p:cNvPr id="58" name="textbox 58"/>
          <p:cNvSpPr/>
          <p:nvPr/>
        </p:nvSpPr>
        <p:spPr>
          <a:xfrm>
            <a:off x="872743" y="538988"/>
            <a:ext cx="4636134" cy="5441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6205" algn="l" rtl="0" eaLnBrk="0">
              <a:lnSpc>
                <a:spcPct val="87000"/>
              </a:lnSpc>
              <a:spcBef>
                <a:spcPts val="5"/>
              </a:spcBef>
              <a:tabLst>
                <a:tab pos="363220" algn="l"/>
              </a:tabLst>
            </a:pPr>
            <a:r>
              <a:rPr sz="2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多美康北京营销中心云参观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" name="path 60"/>
          <p:cNvSpPr/>
          <p:nvPr/>
        </p:nvSpPr>
        <p:spPr>
          <a:xfrm>
            <a:off x="885443" y="551688"/>
            <a:ext cx="103632" cy="512064"/>
          </a:xfrm>
          <a:custGeom>
            <a:avLst/>
            <a:gdLst/>
            <a:ahLst/>
            <a:cxnLst/>
            <a:rect l="0" t="0" r="0" b="0"/>
            <a:pathLst>
              <a:path w="163" h="806">
                <a:moveTo>
                  <a:pt x="0" y="0"/>
                </a:moveTo>
                <a:lnTo>
                  <a:pt x="163" y="0"/>
                </a:lnTo>
                <a:lnTo>
                  <a:pt x="163" y="806"/>
                </a:lnTo>
                <a:lnTo>
                  <a:pt x="0" y="806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 62"/>
          <p:cNvSpPr/>
          <p:nvPr/>
        </p:nvSpPr>
        <p:spPr>
          <a:xfrm>
            <a:off x="0" y="0"/>
            <a:ext cx="11952731" cy="6830568"/>
          </a:xfrm>
          <a:prstGeom prst="rect">
            <a:avLst/>
          </a:pr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4" name="picture 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74899" y="5575225"/>
            <a:ext cx="11093373" cy="106640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2395220" y="2808605"/>
            <a:ext cx="7069455" cy="1200149"/>
            <a:chOff x="0" y="0"/>
            <a:chExt cx="7069455" cy="1200149"/>
          </a:xfrm>
        </p:grpSpPr>
        <p:pic>
          <p:nvPicPr>
            <p:cNvPr id="66" name="picture 6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069455" cy="1200149"/>
            </a:xfrm>
            <a:prstGeom prst="rect">
              <a:avLst/>
            </a:prstGeom>
          </p:spPr>
        </p:pic>
        <p:sp>
          <p:nvSpPr>
            <p:cNvPr id="68" name="textbox 68"/>
            <p:cNvSpPr/>
            <p:nvPr/>
          </p:nvSpPr>
          <p:spPr>
            <a:xfrm>
              <a:off x="-12700" y="-12700"/>
              <a:ext cx="7095490" cy="12255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09980" algn="l" rtl="0" eaLnBrk="0">
                <a:lnSpc>
                  <a:spcPts val="7120"/>
                </a:lnSpc>
                <a:spcBef>
                  <a:spcPts val="0"/>
                </a:spcBef>
              </a:pPr>
              <a:r>
                <a:rPr sz="5300" b="1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多美康能干什么？</a:t>
              </a:r>
              <a:endParaRPr sz="5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21600000">
            <a:off x="6848856" y="0"/>
            <a:ext cx="5343143" cy="6858000"/>
            <a:chOff x="0" y="0"/>
            <a:chExt cx="5343143" cy="6858000"/>
          </a:xfrm>
        </p:grpSpPr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5343143" cy="6858000"/>
            </a:xfrm>
            <a:prstGeom prst="rect">
              <a:avLst/>
            </a:prstGeom>
          </p:spPr>
        </p:pic>
        <p:sp>
          <p:nvSpPr>
            <p:cNvPr id="72" name="textbox 72"/>
            <p:cNvSpPr/>
            <p:nvPr/>
          </p:nvSpPr>
          <p:spPr>
            <a:xfrm>
              <a:off x="159232" y="770115"/>
              <a:ext cx="5139054" cy="503174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807335" algn="l" rtl="0" eaLnBrk="0">
                <a:lnSpc>
                  <a:spcPts val="5020"/>
                </a:lnSpc>
              </a:pPr>
              <a:r>
                <a:rPr sz="3800" b="1" kern="0" spc="40" dirty="0">
                  <a:solidFill>
                    <a:srgbClr val="FD7F13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3600万</a:t>
              </a:r>
              <a:r>
                <a:rPr sz="2300" kern="0" spc="40" dirty="0">
                  <a:solidFill>
                    <a:srgbClr val="FD7F13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瓶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788920" algn="l" rtl="0" eaLnBrk="0">
                <a:lnSpc>
                  <a:spcPts val="2125"/>
                </a:lnSpc>
              </a:pPr>
              <a:r>
                <a:rPr sz="17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凝胶/喷雾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794635" algn="l" rtl="0" eaLnBrk="0">
                <a:lnSpc>
                  <a:spcPct val="87000"/>
                </a:lnSpc>
                <a:spcBef>
                  <a:spcPts val="250"/>
                </a:spcBef>
              </a:pPr>
              <a:r>
                <a:rPr sz="15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年产量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ct val="86000"/>
                </a:lnSpc>
                <a:spcBef>
                  <a:spcPts val="480"/>
                </a:spcBef>
              </a:pPr>
              <a:r>
                <a:rPr sz="1500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罐发酵规模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877820" algn="l" rtl="0" eaLnBrk="0">
                <a:lnSpc>
                  <a:spcPct val="86000"/>
                </a:lnSpc>
                <a:spcBef>
                  <a:spcPts val="1060"/>
                </a:spcBef>
              </a:pPr>
              <a:r>
                <a:rPr sz="3500" b="1" kern="0" spc="-10" dirty="0">
                  <a:solidFill>
                    <a:srgbClr val="F56913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基因编辑</a:t>
              </a:r>
              <a:endParaRPr sz="35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881630" indent="23495" algn="l" rtl="0" eaLnBrk="0">
                <a:lnSpc>
                  <a:spcPct val="93000"/>
                </a:lnSpc>
                <a:spcBef>
                  <a:spcPts val="705"/>
                </a:spcBef>
              </a:pPr>
              <a:r>
                <a:rPr sz="3500" b="1" kern="0" spc="-30" dirty="0">
                  <a:solidFill>
                    <a:srgbClr val="F56913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蛋白质制造</a:t>
              </a:r>
              <a:r>
                <a:rPr sz="3500" b="1" kern="0" spc="-10" dirty="0">
                  <a:solidFill>
                    <a:srgbClr val="F56913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细胞工厂</a:t>
              </a:r>
              <a:endParaRPr sz="35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5400" algn="l" rtl="0" eaLnBrk="0">
                <a:lnSpc>
                  <a:spcPts val="2250"/>
                </a:lnSpc>
                <a:spcBef>
                  <a:spcPts val="1010"/>
                </a:spcBef>
              </a:pPr>
              <a:r>
                <a:rPr sz="17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霜剂/妇科凝胶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7940" algn="l" rtl="0" eaLnBrk="0">
                <a:lnSpc>
                  <a:spcPct val="87000"/>
                </a:lnSpc>
                <a:spcBef>
                  <a:spcPts val="235"/>
                </a:spcBef>
              </a:pPr>
              <a:r>
                <a:rPr sz="15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年产量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74" name="textbox 74"/>
          <p:cNvSpPr/>
          <p:nvPr/>
        </p:nvSpPr>
        <p:spPr>
          <a:xfrm>
            <a:off x="655925" y="5429625"/>
            <a:ext cx="5288915" cy="9340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3200" b="1" kern="0" spc="-10" dirty="0">
                <a:solidFill>
                  <a:srgbClr val="F569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全国最干净的伤口敷</a:t>
            </a:r>
            <a:r>
              <a:rPr sz="3200" b="1" kern="0" spc="-20" dirty="0">
                <a:solidFill>
                  <a:srgbClr val="F569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料之一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470"/>
              </a:spcBef>
            </a:pPr>
            <a:r>
              <a:rPr sz="3200" b="1" kern="0" spc="-10" dirty="0">
                <a:solidFill>
                  <a:srgbClr val="F569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全国最干净的功效护肤</a:t>
            </a:r>
            <a:r>
              <a:rPr sz="3200" b="1" kern="0" spc="-20" dirty="0">
                <a:solidFill>
                  <a:srgbClr val="F569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品之一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6" name="rect 76"/>
          <p:cNvSpPr/>
          <p:nvPr/>
        </p:nvSpPr>
        <p:spPr>
          <a:xfrm>
            <a:off x="0" y="4351020"/>
            <a:ext cx="6109715" cy="746759"/>
          </a:xfrm>
          <a:prstGeom prst="rect">
            <a:avLst/>
          </a:prstGeom>
          <a:solidFill>
            <a:srgbClr val="FD7F13">
              <a:alpha val="2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" name="textbox 78"/>
          <p:cNvSpPr/>
          <p:nvPr/>
        </p:nvSpPr>
        <p:spPr>
          <a:xfrm>
            <a:off x="6989051" y="3311080"/>
            <a:ext cx="2055495" cy="20027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0640" algn="l" rtl="0" eaLnBrk="0">
              <a:lnSpc>
                <a:spcPts val="5055"/>
              </a:lnSpc>
            </a:pPr>
            <a:r>
              <a:rPr sz="3800" b="1" kern="0" spc="4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6000万</a:t>
            </a:r>
            <a:r>
              <a:rPr sz="2300" kern="0" spc="4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片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" algn="l" rtl="0" eaLnBrk="0">
              <a:lnSpc>
                <a:spcPts val="2160"/>
              </a:lnSpc>
            </a:pPr>
            <a:r>
              <a:rPr sz="17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面膜/敷料贴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265"/>
              </a:spcBef>
            </a:pPr>
            <a:r>
              <a:rPr sz="15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年产量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290" algn="l" rtl="0" eaLnBrk="0">
              <a:lnSpc>
                <a:spcPts val="5145"/>
              </a:lnSpc>
              <a:spcBef>
                <a:spcPts val="5"/>
              </a:spcBef>
            </a:pPr>
            <a:r>
              <a:rPr sz="3800" b="1" kern="0" spc="4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2880万</a:t>
            </a:r>
            <a:r>
              <a:rPr sz="2300" kern="0" spc="4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0" name="textbox 80"/>
          <p:cNvSpPr/>
          <p:nvPr/>
        </p:nvSpPr>
        <p:spPr>
          <a:xfrm>
            <a:off x="538988" y="592328"/>
            <a:ext cx="6134100" cy="6051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3345" algn="l" rtl="0" eaLnBrk="0">
              <a:lnSpc>
                <a:spcPct val="87000"/>
              </a:lnSpc>
              <a:spcBef>
                <a:spcPts val="5"/>
              </a:spcBef>
              <a:tabLst>
                <a:tab pos="307975" algn="l"/>
              </a:tabLst>
            </a:pPr>
            <a:r>
              <a:rPr sz="35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3500" b="1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重组胶原蛋白械+妆全球</a:t>
            </a:r>
            <a:r>
              <a:rPr sz="3500" b="1" kern="0" spc="-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</a:t>
            </a:r>
            <a:r>
              <a:rPr sz="3500" b="1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</a:t>
            </a:r>
            <a:r>
              <a:rPr sz="3500" b="1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链</a:t>
            </a:r>
            <a:endParaRPr sz="3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2" name="path 82"/>
          <p:cNvSpPr/>
          <p:nvPr/>
        </p:nvSpPr>
        <p:spPr>
          <a:xfrm>
            <a:off x="551688" y="605028"/>
            <a:ext cx="80772" cy="557783"/>
          </a:xfrm>
          <a:custGeom>
            <a:avLst/>
            <a:gdLst/>
            <a:ahLst/>
            <a:cxnLst/>
            <a:rect l="0" t="0" r="0" b="0"/>
            <a:pathLst>
              <a:path w="127" h="878">
                <a:moveTo>
                  <a:pt x="0" y="0"/>
                </a:moveTo>
                <a:lnTo>
                  <a:pt x="127" y="0"/>
                </a:lnTo>
                <a:lnTo>
                  <a:pt x="127" y="878"/>
                </a:lnTo>
                <a:lnTo>
                  <a:pt x="0" y="878"/>
                </a:lnTo>
                <a:lnTo>
                  <a:pt x="0" y="0"/>
                </a:lnTo>
                <a:close/>
              </a:path>
            </a:pathLst>
          </a:custGeom>
          <a:solidFill>
            <a:srgbClr val="FD7F1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" name="textbox 84"/>
          <p:cNvSpPr/>
          <p:nvPr/>
        </p:nvSpPr>
        <p:spPr>
          <a:xfrm>
            <a:off x="0" y="6579107"/>
            <a:ext cx="12192000" cy="279400"/>
          </a:xfrm>
          <a:prstGeom prst="rect">
            <a:avLst/>
          </a:prstGeom>
          <a:solidFill>
            <a:srgbClr val="F2F2F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567545" algn="l" rtl="0" eaLnBrk="0">
              <a:lnSpc>
                <a:spcPct val="87000"/>
              </a:lnSpc>
              <a:spcBef>
                <a:spcPts val="5"/>
              </a:spcBef>
            </a:pPr>
            <a:r>
              <a:rPr sz="900" b="1" kern="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多美康生物</a:t>
            </a:r>
            <a:r>
              <a:rPr sz="900" b="1" kern="0" spc="3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</a:t>
            </a:r>
            <a:r>
              <a:rPr sz="900" b="1" kern="0" spc="-11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900" b="1" kern="0" spc="3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-</a:t>
            </a:r>
            <a:r>
              <a:rPr sz="900" b="1" kern="0" spc="-9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900" b="1" kern="0" spc="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Nutrimec</a:t>
            </a:r>
            <a:r>
              <a:rPr sz="900" b="1" kern="0" spc="30" dirty="0">
                <a:solidFill>
                  <a:srgbClr val="404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900" b="1" kern="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丨持身以正</a:t>
            </a:r>
            <a:r>
              <a:rPr sz="900" b="1" kern="0" spc="19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900" b="1" kern="0" spc="3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</a:t>
            </a:r>
            <a:r>
              <a:rPr sz="900" b="1" kern="0" spc="20" dirty="0">
                <a:solidFill>
                  <a:srgbClr val="40404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医精诚</a:t>
            </a:r>
            <a:endParaRPr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6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75204" y="3278123"/>
            <a:ext cx="1496568" cy="1370076"/>
          </a:xfrm>
          <a:prstGeom prst="rect">
            <a:avLst/>
          </a:prstGeom>
        </p:spPr>
      </p:pic>
      <p:pic>
        <p:nvPicPr>
          <p:cNvPr id="88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48868" y="3278123"/>
            <a:ext cx="1496568" cy="1370076"/>
          </a:xfrm>
          <a:prstGeom prst="rect">
            <a:avLst/>
          </a:prstGeom>
        </p:spPr>
      </p:pic>
      <p:pic>
        <p:nvPicPr>
          <p:cNvPr id="90" name="picture 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620767" y="3293364"/>
            <a:ext cx="1496567" cy="1370076"/>
          </a:xfrm>
          <a:prstGeom prst="rect">
            <a:avLst/>
          </a:prstGeom>
        </p:spPr>
      </p:pic>
      <p:sp>
        <p:nvSpPr>
          <p:cNvPr id="92" name="textbox 92"/>
          <p:cNvSpPr/>
          <p:nvPr/>
        </p:nvSpPr>
        <p:spPr>
          <a:xfrm>
            <a:off x="923505" y="2755963"/>
            <a:ext cx="3822065" cy="2768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980"/>
              </a:lnSpc>
            </a:pPr>
            <a:r>
              <a:rPr sz="1500" b="1" kern="0" spc="8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胶原蛋白三怕:怕高温/怕酒精/怕</a:t>
            </a:r>
            <a:r>
              <a:rPr sz="1500" b="1" kern="0" spc="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sz="1500" b="1" kern="0" spc="8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60辐照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4" name="textbox 94"/>
          <p:cNvSpPr/>
          <p:nvPr/>
        </p:nvSpPr>
        <p:spPr>
          <a:xfrm>
            <a:off x="7007879" y="1058545"/>
            <a:ext cx="1128394" cy="8940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7150" algn="l" rtl="0" eaLnBrk="0">
              <a:lnSpc>
                <a:spcPts val="5095"/>
              </a:lnSpc>
            </a:pPr>
            <a:r>
              <a:rPr sz="3800" b="1" kern="0" spc="-60" dirty="0">
                <a:solidFill>
                  <a:srgbClr val="FD7F13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30吨</a:t>
            </a:r>
            <a:endParaRPr sz="3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0"/>
              </a:spcBef>
            </a:pPr>
            <a:r>
              <a:rPr sz="17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原料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6" name="textbox 96"/>
          <p:cNvSpPr/>
          <p:nvPr/>
        </p:nvSpPr>
        <p:spPr>
          <a:xfrm>
            <a:off x="3130196" y="1688585"/>
            <a:ext cx="1416685" cy="7124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0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&gt;无菌级车间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  <a:spcBef>
                <a:spcPts val="0"/>
              </a:spcBef>
            </a:pPr>
            <a:r>
              <a:rPr sz="200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&gt;注射用水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8" name="textbox 98"/>
          <p:cNvSpPr/>
          <p:nvPr/>
        </p:nvSpPr>
        <p:spPr>
          <a:xfrm>
            <a:off x="961036" y="1689858"/>
            <a:ext cx="1163955" cy="7105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000" kern="0" spc="-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&gt;医用</a:t>
            </a:r>
            <a:r>
              <a:rPr sz="200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</a:t>
            </a:r>
            <a:r>
              <a:rPr sz="20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2000" kern="0" spc="-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&gt;医用</a:t>
            </a:r>
            <a:r>
              <a:rPr sz="2000" kern="0" spc="-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</a:t>
            </a:r>
            <a:r>
              <a:rPr sz="20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料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textbox 100"/>
          <p:cNvSpPr/>
          <p:nvPr/>
        </p:nvSpPr>
        <p:spPr>
          <a:xfrm>
            <a:off x="4615888" y="4716920"/>
            <a:ext cx="1482089" cy="3111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250"/>
              </a:lnSpc>
            </a:pPr>
            <a:r>
              <a:rPr sz="1600" b="1" kern="0" spc="-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万级（无菌级）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" name="textbox 102"/>
          <p:cNvSpPr/>
          <p:nvPr/>
        </p:nvSpPr>
        <p:spPr>
          <a:xfrm>
            <a:off x="1078880" y="4761155"/>
            <a:ext cx="1398905" cy="2559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1815"/>
              </a:lnSpc>
            </a:pP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百万级（生活级）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4" name="textbox 104"/>
          <p:cNvSpPr/>
          <p:nvPr/>
        </p:nvSpPr>
        <p:spPr>
          <a:xfrm>
            <a:off x="2932160" y="4747346"/>
            <a:ext cx="1363344" cy="2501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1770"/>
              </a:lnSpc>
            </a:pP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十万级（医疗级）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PLACING_PICTURE_USER_VIEWPORT" val="{&quot;height&quot;:822,&quot;width&quot;:11250}"/>
</p:tagLst>
</file>

<file path=ppt/tags/tag15.xml><?xml version="1.0" encoding="utf-8"?>
<p:tagLst xmlns:p="http://schemas.openxmlformats.org/presentationml/2006/main">
  <p:tag name="KSO_WM_UNIT_PLACING_PICTURE_USER_VIEWPORT" val="{&quot;height&quot;:822,&quot;width&quot;:11250}"/>
</p:tagLst>
</file>

<file path=ppt/tags/tag16.xml><?xml version="1.0" encoding="utf-8"?>
<p:tagLst xmlns:p="http://schemas.openxmlformats.org/presentationml/2006/main">
  <p:tag name="KSO_WM_UNIT_PLACING_PICTURE_USER_VIEWPORT" val="{&quot;height&quot;:822,&quot;width&quot;:11250}"/>
</p:tagLst>
</file>

<file path=ppt/tags/tag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18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19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1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2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3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4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5.xml><?xml version="1.0" encoding="utf-8"?>
<p:tagLst xmlns:p="http://schemas.openxmlformats.org/presentationml/2006/main">
  <p:tag name="KSO_WM_DIAGRAM_VIRTUALLY_FRAME" val="{&quot;height&quot;:357.42362204724407,&quot;left&quot;:26.65,&quot;top&quot;:125.67637795275591,&quot;width&quot;:603.1}"/>
</p:tagLst>
</file>

<file path=ppt/tags/tag26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2871</Words>
  <Application>WPS 演示</Application>
  <PresentationFormat/>
  <Paragraphs>402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7" baseType="lpstr">
      <vt:lpstr>Arial</vt:lpstr>
      <vt:lpstr>宋体</vt:lpstr>
      <vt:lpstr>Wingdings</vt:lpstr>
      <vt:lpstr>Arial</vt:lpstr>
      <vt:lpstr>微软雅黑</vt:lpstr>
      <vt:lpstr>Arial Unicode MS</vt:lpstr>
      <vt:lpstr>Calibri</vt:lpstr>
      <vt:lpstr>Calibri</vt:lpstr>
      <vt:lpstr>微软雅黑 Light</vt:lpstr>
      <vt:lpstr>仿宋</vt:lpstr>
      <vt:lpstr>等线</vt:lpstr>
      <vt:lpstr>黑体</vt:lpstr>
      <vt:lpstr>Malgun Gothic Semilight</vt:lpstr>
      <vt:lpstr>Microsoft YaHei UI</vt:lpstr>
      <vt:lpstr>MS Gothic</vt:lpstr>
      <vt:lpstr>SimSun-ExtB</vt:lpstr>
      <vt:lpstr>Cascadia Code</vt:lpstr>
      <vt:lpstr>幼圆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蔷薇花~重组人III型胶原蛋白</cp:lastModifiedBy>
  <cp:revision>2</cp:revision>
  <dcterms:created xsi:type="dcterms:W3CDTF">2026-07-24T09:54:36Z</dcterms:created>
  <dcterms:modified xsi:type="dcterms:W3CDTF">2026-07-24T10:05:37Z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2026-07-24T17:11:47Z</vt:filetime>
  </property>
  <property fmtid="{D5CDD505-2E9C-101B-9397-08002B2CF9AE}" pid="4" name="KSOProductBuildVer">
    <vt:lpwstr>2052-12.1.0.26899</vt:lpwstr>
  </property>
  <property fmtid="{D5CDD505-2E9C-101B-9397-08002B2CF9AE}" pid="5" name="ICV">
    <vt:lpwstr>A1CFEC5DE97642BC9924483BAD20E4F5_12</vt:lpwstr>
  </property>
</Properties>
</file>